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1"/>
  </p:notesMasterIdLst>
  <p:sldIdLst>
    <p:sldId id="259" r:id="rId3"/>
    <p:sldId id="257" r:id="rId4"/>
    <p:sldId id="258" r:id="rId5"/>
    <p:sldId id="262" r:id="rId6"/>
    <p:sldId id="260" r:id="rId7"/>
    <p:sldId id="261" r:id="rId8"/>
    <p:sldId id="256"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Cambria Math" panose="02040503050406030204" pitchFamily="18" charset="0"/>
      <p:regular r:id="rId32"/>
    </p:embeddedFont>
    <p:embeddedFont>
      <p:font typeface="Dosis" pitchFamily="2" charset="0"/>
      <p:regular r:id="rId33"/>
      <p:bold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43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7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3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88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21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681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8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28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8522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04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6169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885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9270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10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8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012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211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34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7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7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58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29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60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linkedin.com/in/hendri-angkasa-120b951b8/" TargetMode="External"/><Relationship Id="rId4" Type="http://schemas.openxmlformats.org/officeDocument/2006/relationships/hyperlink" Target="mailto:hendri.angkasa@gmail.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52.w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oleObject" Target="../embeddings/oleObject2.bin"/><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610.png"/></Relationships>
</file>

<file path=ppt/slides/_rels/slide28.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7n3-an4kXpuGAI8EnWcrSVI9Di6kwDtJ#scrollTo=6jQpTvzhr7vJ" TargetMode="External"/><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1" name="Google Shape;101;p25"/>
          <p:cNvPicPr preferRelativeResize="0"/>
          <p:nvPr/>
        </p:nvPicPr>
        <p:blipFill rotWithShape="1">
          <a:blip r:embed="rId3">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4" name="Google Shape;100;p25">
            <a:extLst>
              <a:ext uri="{FF2B5EF4-FFF2-40B4-BE49-F238E27FC236}">
                <a16:creationId xmlns:a16="http://schemas.microsoft.com/office/drawing/2014/main" id="{D7A62D2A-B1F1-10DE-AAEE-C4387DE90BFD}"/>
              </a:ext>
            </a:extLst>
          </p:cNvPr>
          <p:cNvSpPr txBox="1"/>
          <p:nvPr/>
        </p:nvSpPr>
        <p:spPr>
          <a:xfrm>
            <a:off x="5959950" y="864413"/>
            <a:ext cx="2402400" cy="792600"/>
          </a:xfrm>
          <a:prstGeom prst="rect">
            <a:avLst/>
          </a:prstGeom>
          <a:noFill/>
          <a:ln>
            <a:noFill/>
          </a:ln>
        </p:spPr>
        <p:txBody>
          <a:bodyPr spcFirstLastPara="1" wrap="square" lIns="68575" tIns="34275" rIns="68575" bIns="34275" anchor="t" anchorCtr="0">
            <a:noAutofit/>
          </a:bodyPr>
          <a:lstStyle>
            <a:defPPr/>
          </a:lstStyle>
          <a:p>
            <a:pPr marL="0" marR="0" lvl="0" indent="0" algn="l" rtl="0">
              <a:lnSpc>
                <a:spcPct val="100000"/>
              </a:lnSpc>
              <a:spcBef>
                <a:spcPct val="0"/>
              </a:spcBef>
              <a:spcAft>
                <a:spcPct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b="1" dirty="0">
                <a:latin typeface="Dosis"/>
                <a:ea typeface="Dosis"/>
                <a:cs typeface="Dosis"/>
                <a:sym typeface="Dosis"/>
              </a:rPr>
              <a:t>Hendri Angkasa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4"/>
              </a:rPr>
              <a:t>hendri.angkasa@gmail.com</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5"/>
              </a:rPr>
              <a:t>https://www.linkedin.com/in/hendri-angkasa-120b951b8/</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endParaRPr lang="en-US" sz="1200" dirty="0">
              <a:latin typeface="Dosis"/>
              <a:ea typeface="Dosis"/>
              <a:cs typeface="Dosis"/>
              <a:sym typeface="Dosis"/>
            </a:endParaRPr>
          </a:p>
        </p:txBody>
      </p:sp>
      <p:pic>
        <p:nvPicPr>
          <p:cNvPr id="5" name="Picture 6" descr="profile image">
            <a:extLst>
              <a:ext uri="{FF2B5EF4-FFF2-40B4-BE49-F238E27FC236}">
                <a16:creationId xmlns:a16="http://schemas.microsoft.com/office/drawing/2014/main" id="{3F6147B2-DDB2-54F6-4546-9E7C8489E00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703250" y="685600"/>
            <a:ext cx="1218600" cy="123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Google Shape;102;p25">
            <a:extLst>
              <a:ext uri="{FF2B5EF4-FFF2-40B4-BE49-F238E27FC236}">
                <a16:creationId xmlns:a16="http://schemas.microsoft.com/office/drawing/2014/main" id="{26B7E2C7-3472-01E4-B9A2-D013A050B367}"/>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Bef>
                <a:spcPct val="0"/>
              </a:spcBef>
              <a:spcAft>
                <a:spcPts val="1200"/>
              </a:spcAft>
              <a:buSzPts val="1018"/>
            </a:pPr>
            <a:r>
              <a:rPr lang="en-US" sz="1100" dirty="0"/>
              <a:t>Data scientist talent with background in engineering who is highly interested in data analysis and machine learning. Have almost 2 years of experience in data analysis and handling database, a dedicated professional with an aptitude for innovation, creative problem-solving, and analytical thinking. Have a high interest in Data Science and created 1 group project within three months of studying and have completed several personal mini-projects. Experienced in python and SQL and proficient in deploying machine learning to model algorithms. Highly determined to improve my technical skills as a data scientist and have finished the full-stack Data Science program at </a:t>
            </a:r>
            <a:r>
              <a:rPr lang="en-US" sz="1100" dirty="0" err="1"/>
              <a:t>Rakamin</a:t>
            </a:r>
            <a:r>
              <a:rPr lang="en-US" sz="1100" dirty="0"/>
              <a:t> Academy with excellent grade.</a:t>
            </a:r>
            <a:endParaRPr lang="en" sz="1100" dirty="0"/>
          </a:p>
        </p:txBody>
      </p:sp>
      <p:sp>
        <p:nvSpPr>
          <p:cNvPr id="6" name="Google Shape;99;p25">
            <a:extLst>
              <a:ext uri="{FF2B5EF4-FFF2-40B4-BE49-F238E27FC236}">
                <a16:creationId xmlns:a16="http://schemas.microsoft.com/office/drawing/2014/main" id="{61BF122A-C586-0A2D-B072-B02D75E25412}"/>
              </a:ext>
            </a:extLst>
          </p:cNvPr>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1017" y="617237"/>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5. Drop Features</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200" dirty="0">
                <a:solidFill>
                  <a:schemeClr val="dk1"/>
                </a:solidFill>
              </a:rPr>
              <a:t>     </a:t>
            </a:r>
            <a:r>
              <a:rPr lang="en-US" sz="1200" dirty="0" err="1">
                <a:solidFill>
                  <a:schemeClr val="dk1"/>
                </a:solidFill>
              </a:rPr>
              <a:t>Membuang</a:t>
            </a:r>
            <a:r>
              <a:rPr lang="en-US" sz="1200" dirty="0">
                <a:solidFill>
                  <a:schemeClr val="dk1"/>
                </a:solidFill>
              </a:rPr>
              <a:t> data yang </a:t>
            </a:r>
            <a:r>
              <a:rPr lang="en-US" sz="1200" dirty="0" err="1">
                <a:solidFill>
                  <a:schemeClr val="dk1"/>
                </a:solidFill>
              </a:rPr>
              <a:t>tidak</a:t>
            </a:r>
            <a:r>
              <a:rPr lang="en-US" sz="1200" dirty="0">
                <a:solidFill>
                  <a:schemeClr val="dk1"/>
                </a:solidFill>
              </a:rPr>
              <a:t> </a:t>
            </a:r>
            <a:r>
              <a:rPr lang="en-US" sz="1200" dirty="0" err="1">
                <a:solidFill>
                  <a:schemeClr val="dk1"/>
                </a:solidFill>
              </a:rPr>
              <a:t>diperlukan</a:t>
            </a:r>
            <a:r>
              <a:rPr lang="en-US" sz="1200" dirty="0">
                <a:solidFill>
                  <a:schemeClr val="dk1"/>
                </a:solidFill>
              </a:rPr>
              <a:t> </a:t>
            </a:r>
            <a:r>
              <a:rPr lang="en-US" sz="1200" dirty="0" err="1">
                <a:solidFill>
                  <a:schemeClr val="dk1"/>
                </a:solidFill>
              </a:rPr>
              <a:t>untuk</a:t>
            </a:r>
            <a:r>
              <a:rPr lang="en-US" sz="1200" dirty="0">
                <a:solidFill>
                  <a:schemeClr val="dk1"/>
                </a:solidFill>
              </a:rPr>
              <a:t> proses modelling.</a:t>
            </a:r>
          </a:p>
          <a:p>
            <a:pPr marL="133350" lvl="0" indent="0" algn="l" rtl="0">
              <a:spcBef>
                <a:spcPts val="0"/>
              </a:spcBef>
              <a:spcAft>
                <a:spcPts val="0"/>
              </a:spcAft>
              <a:buClr>
                <a:schemeClr val="dk1"/>
              </a:buClr>
              <a:buSzPts val="1500"/>
              <a:buNone/>
            </a:pPr>
            <a:endParaRPr lang="en-US" sz="12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6. Split Data</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    </a:t>
            </a:r>
            <a:r>
              <a:rPr lang="en-US" sz="1200" dirty="0">
                <a:solidFill>
                  <a:schemeClr val="dk1"/>
                </a:solidFill>
              </a:rPr>
              <a:t>Proses </a:t>
            </a:r>
            <a:r>
              <a:rPr lang="en-US" sz="1200" dirty="0" err="1">
                <a:solidFill>
                  <a:schemeClr val="dk1"/>
                </a:solidFill>
              </a:rPr>
              <a:t>mengisi</a:t>
            </a:r>
            <a:r>
              <a:rPr lang="en-US" sz="1200" dirty="0">
                <a:solidFill>
                  <a:schemeClr val="dk1"/>
                </a:solidFill>
              </a:rPr>
              <a:t> data null pada train dan test data:</a:t>
            </a:r>
            <a:endParaRPr lang="en-US" sz="1500" dirty="0">
              <a:solidFill>
                <a:schemeClr val="dk1"/>
              </a:solidFill>
            </a:endParaRPr>
          </a:p>
        </p:txBody>
      </p:sp>
      <p:sp>
        <p:nvSpPr>
          <p:cNvPr id="2" name="Google Shape;115;p27">
            <a:extLst>
              <a:ext uri="{FF2B5EF4-FFF2-40B4-BE49-F238E27FC236}">
                <a16:creationId xmlns:a16="http://schemas.microsoft.com/office/drawing/2014/main" id="{0E8020BF-772D-2581-2FDE-8398F40262E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7" name="Picture 6">
            <a:extLst>
              <a:ext uri="{FF2B5EF4-FFF2-40B4-BE49-F238E27FC236}">
                <a16:creationId xmlns:a16="http://schemas.microsoft.com/office/drawing/2014/main" id="{EF4877F2-3A22-826C-DB22-4141072ECD2A}"/>
              </a:ext>
            </a:extLst>
          </p:cNvPr>
          <p:cNvPicPr>
            <a:picLocks noChangeAspect="1"/>
          </p:cNvPicPr>
          <p:nvPr/>
        </p:nvPicPr>
        <p:blipFill>
          <a:blip r:embed="rId4"/>
          <a:stretch>
            <a:fillRect/>
          </a:stretch>
        </p:blipFill>
        <p:spPr>
          <a:xfrm>
            <a:off x="651342" y="1000125"/>
            <a:ext cx="3557588" cy="281391"/>
          </a:xfrm>
          <a:prstGeom prst="rect">
            <a:avLst/>
          </a:prstGeom>
        </p:spPr>
      </p:pic>
      <p:pic>
        <p:nvPicPr>
          <p:cNvPr id="10" name="Picture 9">
            <a:extLst>
              <a:ext uri="{FF2B5EF4-FFF2-40B4-BE49-F238E27FC236}">
                <a16:creationId xmlns:a16="http://schemas.microsoft.com/office/drawing/2014/main" id="{99BAB0BF-4B08-E8AA-A2E0-562696291FA2}"/>
              </a:ext>
            </a:extLst>
          </p:cNvPr>
          <p:cNvPicPr>
            <a:picLocks noChangeAspect="1"/>
          </p:cNvPicPr>
          <p:nvPr/>
        </p:nvPicPr>
        <p:blipFill>
          <a:blip r:embed="rId5"/>
          <a:stretch>
            <a:fillRect/>
          </a:stretch>
        </p:blipFill>
        <p:spPr>
          <a:xfrm>
            <a:off x="651342" y="1962150"/>
            <a:ext cx="3557588" cy="720524"/>
          </a:xfrm>
          <a:prstGeom prst="rect">
            <a:avLst/>
          </a:prstGeom>
        </p:spPr>
      </p:pic>
      <p:pic>
        <p:nvPicPr>
          <p:cNvPr id="4" name="Picture 3">
            <a:extLst>
              <a:ext uri="{FF2B5EF4-FFF2-40B4-BE49-F238E27FC236}">
                <a16:creationId xmlns:a16="http://schemas.microsoft.com/office/drawing/2014/main" id="{8B4F34D9-D6C4-F182-456C-B8BE94B82E20}"/>
              </a:ext>
            </a:extLst>
          </p:cNvPr>
          <p:cNvPicPr>
            <a:picLocks noChangeAspect="1"/>
          </p:cNvPicPr>
          <p:nvPr/>
        </p:nvPicPr>
        <p:blipFill>
          <a:blip r:embed="rId6"/>
          <a:stretch>
            <a:fillRect/>
          </a:stretch>
        </p:blipFill>
        <p:spPr>
          <a:xfrm>
            <a:off x="651342" y="3260351"/>
            <a:ext cx="4418199" cy="464484"/>
          </a:xfrm>
          <a:prstGeom prst="rect">
            <a:avLst/>
          </a:prstGeom>
        </p:spPr>
      </p:pic>
      <p:pic>
        <p:nvPicPr>
          <p:cNvPr id="6" name="Picture 5">
            <a:extLst>
              <a:ext uri="{FF2B5EF4-FFF2-40B4-BE49-F238E27FC236}">
                <a16:creationId xmlns:a16="http://schemas.microsoft.com/office/drawing/2014/main" id="{EAC3795F-D02B-9D2C-7CF9-B43DA8AD8AA8}"/>
              </a:ext>
            </a:extLst>
          </p:cNvPr>
          <p:cNvPicPr>
            <a:picLocks noChangeAspect="1"/>
          </p:cNvPicPr>
          <p:nvPr/>
        </p:nvPicPr>
        <p:blipFill>
          <a:blip r:embed="rId7"/>
          <a:stretch>
            <a:fillRect/>
          </a:stretch>
        </p:blipFill>
        <p:spPr>
          <a:xfrm>
            <a:off x="651342" y="3781697"/>
            <a:ext cx="4418199" cy="520815"/>
          </a:xfrm>
          <a:prstGeom prst="rect">
            <a:avLst/>
          </a:prstGeom>
        </p:spPr>
      </p:pic>
    </p:spTree>
    <p:extLst>
      <p:ext uri="{BB962C8B-B14F-4D97-AF65-F5344CB8AC3E}">
        <p14:creationId xmlns:p14="http://schemas.microsoft.com/office/powerpoint/2010/main" val="286025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a:pPr>
            <a:r>
              <a:rPr lang="en-US" sz="1500" b="1" dirty="0">
                <a:solidFill>
                  <a:schemeClr val="dk1"/>
                </a:solidFill>
              </a:rPr>
              <a:t>Hasil Experiment I (</a:t>
            </a:r>
            <a:r>
              <a:rPr lang="en-US" sz="1500" b="1" dirty="0" err="1">
                <a:solidFill>
                  <a:schemeClr val="dk1"/>
                </a:solidFill>
              </a:rPr>
              <a:t>Tanpa</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endParaRPr sz="1500" b="1" dirty="0">
              <a:solidFill>
                <a:schemeClr val="dk1"/>
              </a:solidFill>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graphicFrame>
        <p:nvGraphicFramePr>
          <p:cNvPr id="3" name="Object 2">
            <a:extLst>
              <a:ext uri="{FF2B5EF4-FFF2-40B4-BE49-F238E27FC236}">
                <a16:creationId xmlns:a16="http://schemas.microsoft.com/office/drawing/2014/main" id="{BD89DD14-195B-3040-D017-0B94E792FD05}"/>
              </a:ext>
            </a:extLst>
          </p:cNvPr>
          <p:cNvGraphicFramePr>
            <a:graphicFrameLocks noChangeAspect="1"/>
          </p:cNvGraphicFramePr>
          <p:nvPr/>
        </p:nvGraphicFramePr>
        <p:xfrm>
          <a:off x="575796" y="949885"/>
          <a:ext cx="3996204" cy="3918147"/>
        </p:xfrm>
        <a:graphic>
          <a:graphicData uri="http://schemas.openxmlformats.org/presentationml/2006/ole">
            <mc:AlternateContent xmlns:mc="http://schemas.openxmlformats.org/markup-compatibility/2006">
              <mc:Choice xmlns:v="urn:schemas-microsoft-com:vml" Requires="v">
                <p:oleObj name="Bitmap Image" r:id="rId4" imgW="7305840" imgH="7162920" progId="Paint.Picture">
                  <p:embed/>
                </p:oleObj>
              </mc:Choice>
              <mc:Fallback>
                <p:oleObj name="Bitmap Image" r:id="rId4" imgW="7305840" imgH="7162920" progId="Paint.Picture">
                  <p:embed/>
                  <p:pic>
                    <p:nvPicPr>
                      <p:cNvPr id="3" name="Object 2">
                        <a:extLst>
                          <a:ext uri="{FF2B5EF4-FFF2-40B4-BE49-F238E27FC236}">
                            <a16:creationId xmlns:a16="http://schemas.microsoft.com/office/drawing/2014/main" id="{BD89DD14-195B-3040-D017-0B94E792FD05}"/>
                          </a:ext>
                        </a:extLst>
                      </p:cNvPr>
                      <p:cNvPicPr/>
                      <p:nvPr/>
                    </p:nvPicPr>
                    <p:blipFill>
                      <a:blip r:embed="rId5"/>
                      <a:stretch>
                        <a:fillRect/>
                      </a:stretch>
                    </p:blipFill>
                    <p:spPr>
                      <a:xfrm>
                        <a:off x="575796" y="949885"/>
                        <a:ext cx="3996204" cy="3918147"/>
                      </a:xfrm>
                      <a:prstGeom prst="rect">
                        <a:avLst/>
                      </a:prstGeom>
                    </p:spPr>
                  </p:pic>
                </p:oleObj>
              </mc:Fallback>
            </mc:AlternateContent>
          </a:graphicData>
        </a:graphic>
      </p:graphicFrame>
      <p:pic>
        <p:nvPicPr>
          <p:cNvPr id="4" name="Picture 4" descr="See the source image">
            <a:extLst>
              <a:ext uri="{FF2B5EF4-FFF2-40B4-BE49-F238E27FC236}">
                <a16:creationId xmlns:a16="http://schemas.microsoft.com/office/drawing/2014/main" id="{8E916309-546D-48A6-3C36-FE564128D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873" y="2754317"/>
            <a:ext cx="1710607" cy="14219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Machine Learning Accuracy: True-False Positive/Negative [2023]">
            <a:extLst>
              <a:ext uri="{FF2B5EF4-FFF2-40B4-BE49-F238E27FC236}">
                <a16:creationId xmlns:a16="http://schemas.microsoft.com/office/drawing/2014/main" id="{84A8D128-F029-E872-A87E-BA5DDC5E06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1259" y="1178727"/>
            <a:ext cx="3782263" cy="13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9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63E9FB19-CF35-3768-4499-47DBE99825AA}"/>
              </a:ext>
            </a:extLst>
          </p:cNvPr>
          <p:cNvSpPr txBox="1">
            <a:spLocks/>
          </p:cNvSpPr>
          <p:nvPr/>
        </p:nvSpPr>
        <p:spPr>
          <a:xfrm>
            <a:off x="0" y="560375"/>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a:pPr>
            <a:r>
              <a:rPr lang="en-US" sz="1500" b="1" dirty="0">
                <a:solidFill>
                  <a:schemeClr val="dk1"/>
                </a:solidFill>
              </a:rPr>
              <a:t>Hasil Experiment I (</a:t>
            </a:r>
            <a:r>
              <a:rPr lang="en-US" sz="1500" b="1" dirty="0" err="1">
                <a:solidFill>
                  <a:schemeClr val="dk1"/>
                </a:solidFill>
              </a:rPr>
              <a:t>Tanpa</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a. K-Nearest Neighbor (KNN)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a:t>
            </a:r>
          </a:p>
          <a:p>
            <a:pPr marL="133350" indent="0">
              <a:buClr>
                <a:schemeClr val="dk1"/>
              </a:buClr>
              <a:buSzPts val="1500"/>
              <a:buNone/>
            </a:pPr>
            <a:r>
              <a:rPr lang="en-US" sz="1500" b="1" dirty="0">
                <a:solidFill>
                  <a:schemeClr val="dk1"/>
                </a:solidFill>
              </a:rPr>
              <a:t>           Hyperparameter Tuning: </a:t>
            </a:r>
          </a:p>
        </p:txBody>
      </p:sp>
      <p:pic>
        <p:nvPicPr>
          <p:cNvPr id="9" name="Picture 8">
            <a:extLst>
              <a:ext uri="{FF2B5EF4-FFF2-40B4-BE49-F238E27FC236}">
                <a16:creationId xmlns:a16="http://schemas.microsoft.com/office/drawing/2014/main" id="{62A17EC2-18AF-B709-B794-46E9441E6641}"/>
              </a:ext>
            </a:extLst>
          </p:cNvPr>
          <p:cNvPicPr>
            <a:picLocks noChangeAspect="1"/>
          </p:cNvPicPr>
          <p:nvPr/>
        </p:nvPicPr>
        <p:blipFill>
          <a:blip r:embed="rId4"/>
          <a:stretch>
            <a:fillRect/>
          </a:stretch>
        </p:blipFill>
        <p:spPr>
          <a:xfrm>
            <a:off x="775403" y="1166351"/>
            <a:ext cx="3238544" cy="837554"/>
          </a:xfrm>
          <a:prstGeom prst="rect">
            <a:avLst/>
          </a:prstGeom>
        </p:spPr>
      </p:pic>
      <p:pic>
        <p:nvPicPr>
          <p:cNvPr id="11" name="Picture 10">
            <a:extLst>
              <a:ext uri="{FF2B5EF4-FFF2-40B4-BE49-F238E27FC236}">
                <a16:creationId xmlns:a16="http://schemas.microsoft.com/office/drawing/2014/main" id="{0F739C82-0392-8F22-713F-A2DAEA861082}"/>
              </a:ext>
            </a:extLst>
          </p:cNvPr>
          <p:cNvPicPr>
            <a:picLocks noChangeAspect="1"/>
          </p:cNvPicPr>
          <p:nvPr/>
        </p:nvPicPr>
        <p:blipFill>
          <a:blip r:embed="rId5"/>
          <a:stretch>
            <a:fillRect/>
          </a:stretch>
        </p:blipFill>
        <p:spPr>
          <a:xfrm>
            <a:off x="6441143" y="755901"/>
            <a:ext cx="2389739" cy="1768876"/>
          </a:xfrm>
          <a:prstGeom prst="rect">
            <a:avLst/>
          </a:prstGeom>
        </p:spPr>
      </p:pic>
      <p:pic>
        <p:nvPicPr>
          <p:cNvPr id="13" name="Picture 12">
            <a:extLst>
              <a:ext uri="{FF2B5EF4-FFF2-40B4-BE49-F238E27FC236}">
                <a16:creationId xmlns:a16="http://schemas.microsoft.com/office/drawing/2014/main" id="{74FF47D1-4296-B35C-8179-F0A4CEB5B388}"/>
              </a:ext>
            </a:extLst>
          </p:cNvPr>
          <p:cNvPicPr>
            <a:picLocks noChangeAspect="1"/>
          </p:cNvPicPr>
          <p:nvPr/>
        </p:nvPicPr>
        <p:blipFill>
          <a:blip r:embed="rId6"/>
          <a:stretch>
            <a:fillRect/>
          </a:stretch>
        </p:blipFill>
        <p:spPr>
          <a:xfrm>
            <a:off x="4424461" y="813548"/>
            <a:ext cx="1998645" cy="1615343"/>
          </a:xfrm>
          <a:prstGeom prst="rect">
            <a:avLst/>
          </a:prstGeom>
        </p:spPr>
      </p:pic>
      <p:pic>
        <p:nvPicPr>
          <p:cNvPr id="15" name="Picture 14">
            <a:extLst>
              <a:ext uri="{FF2B5EF4-FFF2-40B4-BE49-F238E27FC236}">
                <a16:creationId xmlns:a16="http://schemas.microsoft.com/office/drawing/2014/main" id="{DC873541-893D-1F83-71F6-64E9B6C6C055}"/>
              </a:ext>
            </a:extLst>
          </p:cNvPr>
          <p:cNvPicPr>
            <a:picLocks noChangeAspect="1"/>
          </p:cNvPicPr>
          <p:nvPr/>
        </p:nvPicPr>
        <p:blipFill>
          <a:blip r:embed="rId7"/>
          <a:stretch>
            <a:fillRect/>
          </a:stretch>
        </p:blipFill>
        <p:spPr>
          <a:xfrm>
            <a:off x="124574" y="2571750"/>
            <a:ext cx="4281848" cy="1758202"/>
          </a:xfrm>
          <a:prstGeom prst="rect">
            <a:avLst/>
          </a:prstGeom>
        </p:spPr>
      </p:pic>
      <p:pic>
        <p:nvPicPr>
          <p:cNvPr id="6146" name="Picture 2">
            <a:extLst>
              <a:ext uri="{FF2B5EF4-FFF2-40B4-BE49-F238E27FC236}">
                <a16:creationId xmlns:a16="http://schemas.microsoft.com/office/drawing/2014/main" id="{C480010C-E492-40BC-8DEE-2C9587DE78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1143" y="2747407"/>
            <a:ext cx="2389739" cy="17688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1A15AB9-81BD-4098-0161-7B8E857FA7F6}"/>
              </a:ext>
            </a:extLst>
          </p:cNvPr>
          <p:cNvPicPr>
            <a:picLocks noChangeAspect="1"/>
          </p:cNvPicPr>
          <p:nvPr/>
        </p:nvPicPr>
        <p:blipFill>
          <a:blip r:embed="rId9"/>
          <a:stretch>
            <a:fillRect/>
          </a:stretch>
        </p:blipFill>
        <p:spPr>
          <a:xfrm>
            <a:off x="4424460" y="2747407"/>
            <a:ext cx="1998645" cy="1671294"/>
          </a:xfrm>
          <a:prstGeom prst="rect">
            <a:avLst/>
          </a:prstGeom>
        </p:spPr>
      </p:pic>
      <p:sp>
        <p:nvSpPr>
          <p:cNvPr id="19" name="Rectangle 18">
            <a:extLst>
              <a:ext uri="{FF2B5EF4-FFF2-40B4-BE49-F238E27FC236}">
                <a16:creationId xmlns:a16="http://schemas.microsoft.com/office/drawing/2014/main" id="{65BDA747-0351-9F74-80A7-B8C54DB26592}"/>
              </a:ext>
            </a:extLst>
          </p:cNvPr>
          <p:cNvSpPr/>
          <p:nvPr/>
        </p:nvSpPr>
        <p:spPr>
          <a:xfrm>
            <a:off x="4424460" y="1152903"/>
            <a:ext cx="2016683" cy="285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19">
            <a:extLst>
              <a:ext uri="{FF2B5EF4-FFF2-40B4-BE49-F238E27FC236}">
                <a16:creationId xmlns:a16="http://schemas.microsoft.com/office/drawing/2014/main" id="{E4681AC7-0156-7813-65AA-16278C3411C3}"/>
              </a:ext>
            </a:extLst>
          </p:cNvPr>
          <p:cNvSpPr/>
          <p:nvPr/>
        </p:nvSpPr>
        <p:spPr>
          <a:xfrm>
            <a:off x="4417736" y="3115063"/>
            <a:ext cx="2016683" cy="285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63488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Google Shape;55;p13">
            <a:extLst>
              <a:ext uri="{FF2B5EF4-FFF2-40B4-BE49-F238E27FC236}">
                <a16:creationId xmlns:a16="http://schemas.microsoft.com/office/drawing/2014/main" id="{29B94378-6B89-598E-1D2C-747CEA4AEEF7}"/>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a:pPr>
            <a:r>
              <a:rPr lang="en-US" sz="1500" b="1" dirty="0">
                <a:solidFill>
                  <a:schemeClr val="dk1"/>
                </a:solidFill>
              </a:rPr>
              <a:t>Hasil Experiment I (</a:t>
            </a:r>
            <a:r>
              <a:rPr lang="en-US" sz="1500" b="1" dirty="0" err="1">
                <a:solidFill>
                  <a:schemeClr val="dk1"/>
                </a:solidFill>
              </a:rPr>
              <a:t>Tanpa</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b. Decision Tree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pic>
        <p:nvPicPr>
          <p:cNvPr id="10" name="Picture 9">
            <a:extLst>
              <a:ext uri="{FF2B5EF4-FFF2-40B4-BE49-F238E27FC236}">
                <a16:creationId xmlns:a16="http://schemas.microsoft.com/office/drawing/2014/main" id="{3B18563B-04D5-9B71-C048-E8C5535D4802}"/>
              </a:ext>
            </a:extLst>
          </p:cNvPr>
          <p:cNvPicPr>
            <a:picLocks noChangeAspect="1"/>
          </p:cNvPicPr>
          <p:nvPr/>
        </p:nvPicPr>
        <p:blipFill>
          <a:blip r:embed="rId4"/>
          <a:stretch>
            <a:fillRect/>
          </a:stretch>
        </p:blipFill>
        <p:spPr>
          <a:xfrm>
            <a:off x="789173" y="1131795"/>
            <a:ext cx="2633103" cy="814506"/>
          </a:xfrm>
          <a:prstGeom prst="rect">
            <a:avLst/>
          </a:prstGeom>
        </p:spPr>
      </p:pic>
      <p:pic>
        <p:nvPicPr>
          <p:cNvPr id="12" name="Picture 11">
            <a:extLst>
              <a:ext uri="{FF2B5EF4-FFF2-40B4-BE49-F238E27FC236}">
                <a16:creationId xmlns:a16="http://schemas.microsoft.com/office/drawing/2014/main" id="{EA6F1BEE-9164-80FE-2015-DE867F8DDA0E}"/>
              </a:ext>
            </a:extLst>
          </p:cNvPr>
          <p:cNvPicPr>
            <a:picLocks noChangeAspect="1"/>
          </p:cNvPicPr>
          <p:nvPr/>
        </p:nvPicPr>
        <p:blipFill>
          <a:blip r:embed="rId5"/>
          <a:stretch>
            <a:fillRect/>
          </a:stretch>
        </p:blipFill>
        <p:spPr>
          <a:xfrm>
            <a:off x="4656001" y="866544"/>
            <a:ext cx="1426590" cy="1171842"/>
          </a:xfrm>
          <a:prstGeom prst="rect">
            <a:avLst/>
          </a:prstGeom>
        </p:spPr>
      </p:pic>
      <p:sp>
        <p:nvSpPr>
          <p:cNvPr id="13" name="TextBox 12">
            <a:extLst>
              <a:ext uri="{FF2B5EF4-FFF2-40B4-BE49-F238E27FC236}">
                <a16:creationId xmlns:a16="http://schemas.microsoft.com/office/drawing/2014/main" id="{E1EE5D5B-C297-6591-D1A5-7DA9DDE274DC}"/>
              </a:ext>
            </a:extLst>
          </p:cNvPr>
          <p:cNvSpPr txBox="1"/>
          <p:nvPr/>
        </p:nvSpPr>
        <p:spPr>
          <a:xfrm>
            <a:off x="6265246" y="866544"/>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15" name="Picture 14">
            <a:extLst>
              <a:ext uri="{FF2B5EF4-FFF2-40B4-BE49-F238E27FC236}">
                <a16:creationId xmlns:a16="http://schemas.microsoft.com/office/drawing/2014/main" id="{89893A41-8E9B-3649-8E4C-199BE14A6264}"/>
              </a:ext>
            </a:extLst>
          </p:cNvPr>
          <p:cNvPicPr>
            <a:picLocks noChangeAspect="1"/>
          </p:cNvPicPr>
          <p:nvPr/>
        </p:nvPicPr>
        <p:blipFill>
          <a:blip r:embed="rId6"/>
          <a:stretch>
            <a:fillRect/>
          </a:stretch>
        </p:blipFill>
        <p:spPr>
          <a:xfrm>
            <a:off x="376018" y="2396993"/>
            <a:ext cx="3189055" cy="1719960"/>
          </a:xfrm>
          <a:prstGeom prst="rect">
            <a:avLst/>
          </a:prstGeom>
        </p:spPr>
      </p:pic>
      <p:pic>
        <p:nvPicPr>
          <p:cNvPr id="17" name="Picture 16">
            <a:extLst>
              <a:ext uri="{FF2B5EF4-FFF2-40B4-BE49-F238E27FC236}">
                <a16:creationId xmlns:a16="http://schemas.microsoft.com/office/drawing/2014/main" id="{5D317DFC-015A-56D6-29BE-BD4904BE9CE3}"/>
              </a:ext>
            </a:extLst>
          </p:cNvPr>
          <p:cNvPicPr>
            <a:picLocks noChangeAspect="1"/>
          </p:cNvPicPr>
          <p:nvPr/>
        </p:nvPicPr>
        <p:blipFill>
          <a:blip r:embed="rId7"/>
          <a:stretch>
            <a:fillRect/>
          </a:stretch>
        </p:blipFill>
        <p:spPr>
          <a:xfrm>
            <a:off x="376017" y="4217119"/>
            <a:ext cx="3189055" cy="686140"/>
          </a:xfrm>
          <a:prstGeom prst="rect">
            <a:avLst/>
          </a:prstGeom>
        </p:spPr>
      </p:pic>
      <p:pic>
        <p:nvPicPr>
          <p:cNvPr id="19" name="Picture 18">
            <a:extLst>
              <a:ext uri="{FF2B5EF4-FFF2-40B4-BE49-F238E27FC236}">
                <a16:creationId xmlns:a16="http://schemas.microsoft.com/office/drawing/2014/main" id="{9B899F5C-CA7A-A6FB-B7C5-ED0E0AD4E621}"/>
              </a:ext>
            </a:extLst>
          </p:cNvPr>
          <p:cNvPicPr>
            <a:picLocks noChangeAspect="1"/>
          </p:cNvPicPr>
          <p:nvPr/>
        </p:nvPicPr>
        <p:blipFill>
          <a:blip r:embed="rId8"/>
          <a:stretch>
            <a:fillRect/>
          </a:stretch>
        </p:blipFill>
        <p:spPr>
          <a:xfrm>
            <a:off x="4656000" y="2411125"/>
            <a:ext cx="1426589" cy="1198596"/>
          </a:xfrm>
          <a:prstGeom prst="rect">
            <a:avLst/>
          </a:prstGeom>
        </p:spPr>
      </p:pic>
      <p:pic>
        <p:nvPicPr>
          <p:cNvPr id="5122" name="Picture 2">
            <a:extLst>
              <a:ext uri="{FF2B5EF4-FFF2-40B4-BE49-F238E27FC236}">
                <a16:creationId xmlns:a16="http://schemas.microsoft.com/office/drawing/2014/main" id="{495640F1-5A66-7FF9-330C-505757689E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5245" y="2371129"/>
            <a:ext cx="2629983" cy="19773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21BCE8F-9CA0-B73D-FA5E-02E1EA301D30}"/>
              </a:ext>
            </a:extLst>
          </p:cNvPr>
          <p:cNvSpPr/>
          <p:nvPr/>
        </p:nvSpPr>
        <p:spPr>
          <a:xfrm>
            <a:off x="4656000" y="1131795"/>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937214E6-8E10-1DCD-899D-4BE4C29CF9BE}"/>
              </a:ext>
            </a:extLst>
          </p:cNvPr>
          <p:cNvSpPr/>
          <p:nvPr/>
        </p:nvSpPr>
        <p:spPr>
          <a:xfrm>
            <a:off x="4669175" y="2676578"/>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39180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372AE646-0564-44C4-A381-03C3A091B1AC}"/>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a:pPr>
            <a:r>
              <a:rPr lang="en-US" sz="1500" b="1" dirty="0">
                <a:solidFill>
                  <a:schemeClr val="dk1"/>
                </a:solidFill>
              </a:rPr>
              <a:t>Hasil Experiment I (</a:t>
            </a:r>
            <a:r>
              <a:rPr lang="en-US" sz="1500" b="1" dirty="0" err="1">
                <a:solidFill>
                  <a:schemeClr val="dk1"/>
                </a:solidFill>
              </a:rPr>
              <a:t>Tanpa</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c. Random Forest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pic>
        <p:nvPicPr>
          <p:cNvPr id="7" name="Picture 6">
            <a:extLst>
              <a:ext uri="{FF2B5EF4-FFF2-40B4-BE49-F238E27FC236}">
                <a16:creationId xmlns:a16="http://schemas.microsoft.com/office/drawing/2014/main" id="{ECD24FDB-DB20-FE8C-0D70-BC7C0CCC756D}"/>
              </a:ext>
            </a:extLst>
          </p:cNvPr>
          <p:cNvPicPr>
            <a:picLocks noChangeAspect="1"/>
          </p:cNvPicPr>
          <p:nvPr/>
        </p:nvPicPr>
        <p:blipFill>
          <a:blip r:embed="rId4"/>
          <a:stretch>
            <a:fillRect/>
          </a:stretch>
        </p:blipFill>
        <p:spPr>
          <a:xfrm>
            <a:off x="771482" y="1110784"/>
            <a:ext cx="3161784" cy="902284"/>
          </a:xfrm>
          <a:prstGeom prst="rect">
            <a:avLst/>
          </a:prstGeom>
        </p:spPr>
      </p:pic>
      <p:pic>
        <p:nvPicPr>
          <p:cNvPr id="9" name="Picture 8">
            <a:extLst>
              <a:ext uri="{FF2B5EF4-FFF2-40B4-BE49-F238E27FC236}">
                <a16:creationId xmlns:a16="http://schemas.microsoft.com/office/drawing/2014/main" id="{9280EE0D-48F3-9D02-535B-6A17C9177B39}"/>
              </a:ext>
            </a:extLst>
          </p:cNvPr>
          <p:cNvPicPr>
            <a:picLocks noChangeAspect="1"/>
          </p:cNvPicPr>
          <p:nvPr/>
        </p:nvPicPr>
        <p:blipFill>
          <a:blip r:embed="rId5"/>
          <a:stretch>
            <a:fillRect/>
          </a:stretch>
        </p:blipFill>
        <p:spPr>
          <a:xfrm>
            <a:off x="4572000" y="781891"/>
            <a:ext cx="1559859" cy="1238309"/>
          </a:xfrm>
          <a:prstGeom prst="rect">
            <a:avLst/>
          </a:prstGeom>
        </p:spPr>
      </p:pic>
      <p:sp>
        <p:nvSpPr>
          <p:cNvPr id="10" name="TextBox 9">
            <a:extLst>
              <a:ext uri="{FF2B5EF4-FFF2-40B4-BE49-F238E27FC236}">
                <a16:creationId xmlns:a16="http://schemas.microsoft.com/office/drawing/2014/main" id="{65A10580-C265-A190-92DE-D5701504ECB4}"/>
              </a:ext>
            </a:extLst>
          </p:cNvPr>
          <p:cNvSpPr txBox="1"/>
          <p:nvPr/>
        </p:nvSpPr>
        <p:spPr>
          <a:xfrm>
            <a:off x="6259064" y="781891"/>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12" name="Picture 11">
            <a:extLst>
              <a:ext uri="{FF2B5EF4-FFF2-40B4-BE49-F238E27FC236}">
                <a16:creationId xmlns:a16="http://schemas.microsoft.com/office/drawing/2014/main" id="{99C86174-0AFB-BC89-94AF-007F7B935680}"/>
              </a:ext>
            </a:extLst>
          </p:cNvPr>
          <p:cNvPicPr>
            <a:picLocks noChangeAspect="1"/>
          </p:cNvPicPr>
          <p:nvPr/>
        </p:nvPicPr>
        <p:blipFill>
          <a:blip r:embed="rId6"/>
          <a:stretch>
            <a:fillRect/>
          </a:stretch>
        </p:blipFill>
        <p:spPr>
          <a:xfrm>
            <a:off x="771482" y="2441480"/>
            <a:ext cx="3618983" cy="1922868"/>
          </a:xfrm>
          <a:prstGeom prst="rect">
            <a:avLst/>
          </a:prstGeom>
        </p:spPr>
      </p:pic>
      <p:pic>
        <p:nvPicPr>
          <p:cNvPr id="14" name="Picture 13">
            <a:extLst>
              <a:ext uri="{FF2B5EF4-FFF2-40B4-BE49-F238E27FC236}">
                <a16:creationId xmlns:a16="http://schemas.microsoft.com/office/drawing/2014/main" id="{900FE37C-4A69-3F64-06CC-D9C829F55B2D}"/>
              </a:ext>
            </a:extLst>
          </p:cNvPr>
          <p:cNvPicPr>
            <a:picLocks noChangeAspect="1"/>
          </p:cNvPicPr>
          <p:nvPr/>
        </p:nvPicPr>
        <p:blipFill>
          <a:blip r:embed="rId7"/>
          <a:stretch>
            <a:fillRect/>
          </a:stretch>
        </p:blipFill>
        <p:spPr>
          <a:xfrm>
            <a:off x="771482" y="4445182"/>
            <a:ext cx="3618983" cy="454247"/>
          </a:xfrm>
          <a:prstGeom prst="rect">
            <a:avLst/>
          </a:prstGeom>
        </p:spPr>
      </p:pic>
      <p:pic>
        <p:nvPicPr>
          <p:cNvPr id="16" name="Picture 15">
            <a:extLst>
              <a:ext uri="{FF2B5EF4-FFF2-40B4-BE49-F238E27FC236}">
                <a16:creationId xmlns:a16="http://schemas.microsoft.com/office/drawing/2014/main" id="{84408A1F-3224-6327-250D-6A8F6B942BC5}"/>
              </a:ext>
            </a:extLst>
          </p:cNvPr>
          <p:cNvPicPr>
            <a:picLocks noChangeAspect="1"/>
          </p:cNvPicPr>
          <p:nvPr/>
        </p:nvPicPr>
        <p:blipFill>
          <a:blip r:embed="rId8"/>
          <a:stretch>
            <a:fillRect/>
          </a:stretch>
        </p:blipFill>
        <p:spPr>
          <a:xfrm>
            <a:off x="4572000" y="2441480"/>
            <a:ext cx="1559859" cy="1279516"/>
          </a:xfrm>
          <a:prstGeom prst="rect">
            <a:avLst/>
          </a:prstGeom>
        </p:spPr>
      </p:pic>
      <p:pic>
        <p:nvPicPr>
          <p:cNvPr id="4098" name="Picture 2">
            <a:extLst>
              <a:ext uri="{FF2B5EF4-FFF2-40B4-BE49-F238E27FC236}">
                <a16:creationId xmlns:a16="http://schemas.microsoft.com/office/drawing/2014/main" id="{BE6FBBFA-3668-B628-21D6-872B4F85DE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4933" y="2440727"/>
            <a:ext cx="2665991" cy="200445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AAA31B4-F598-67D6-1A7D-0B96A7FF5E78}"/>
              </a:ext>
            </a:extLst>
          </p:cNvPr>
          <p:cNvSpPr/>
          <p:nvPr/>
        </p:nvSpPr>
        <p:spPr>
          <a:xfrm>
            <a:off x="4572000" y="1047142"/>
            <a:ext cx="1482436" cy="24825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D0AA7376-A563-83C0-0A4C-52B52E3D2BD7}"/>
              </a:ext>
            </a:extLst>
          </p:cNvPr>
          <p:cNvSpPr/>
          <p:nvPr/>
        </p:nvSpPr>
        <p:spPr>
          <a:xfrm>
            <a:off x="4563539" y="2709688"/>
            <a:ext cx="1568318" cy="24825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7680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372AE646-0564-44C4-A381-03C3A091B1AC}"/>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a:pPr>
            <a:r>
              <a:rPr lang="en-US" sz="1500" b="1" dirty="0">
                <a:solidFill>
                  <a:schemeClr val="dk1"/>
                </a:solidFill>
              </a:rPr>
              <a:t>Hasil Experiment I (</a:t>
            </a:r>
            <a:r>
              <a:rPr lang="en-US" sz="1500" b="1" dirty="0" err="1">
                <a:solidFill>
                  <a:schemeClr val="dk1"/>
                </a:solidFill>
              </a:rPr>
              <a:t>Tanpa</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d. </a:t>
            </a:r>
            <a:r>
              <a:rPr lang="en-US" sz="1500" b="1" dirty="0" err="1">
                <a:solidFill>
                  <a:schemeClr val="dk1"/>
                </a:solidFill>
              </a:rPr>
              <a:t>XGBoost</a:t>
            </a:r>
            <a:r>
              <a:rPr lang="en-US" sz="1500" b="1" dirty="0">
                <a:solidFill>
                  <a:schemeClr val="dk1"/>
                </a:solidFill>
              </a:rPr>
              <a:t>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sp>
        <p:nvSpPr>
          <p:cNvPr id="10" name="TextBox 9">
            <a:extLst>
              <a:ext uri="{FF2B5EF4-FFF2-40B4-BE49-F238E27FC236}">
                <a16:creationId xmlns:a16="http://schemas.microsoft.com/office/drawing/2014/main" id="{65A10580-C265-A190-92DE-D5701504ECB4}"/>
              </a:ext>
            </a:extLst>
          </p:cNvPr>
          <p:cNvSpPr txBox="1"/>
          <p:nvPr/>
        </p:nvSpPr>
        <p:spPr>
          <a:xfrm>
            <a:off x="6259063" y="855856"/>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4" name="Picture 3">
            <a:extLst>
              <a:ext uri="{FF2B5EF4-FFF2-40B4-BE49-F238E27FC236}">
                <a16:creationId xmlns:a16="http://schemas.microsoft.com/office/drawing/2014/main" id="{272A7259-22DE-D00B-A4F4-43AB7E9BF0F1}"/>
              </a:ext>
            </a:extLst>
          </p:cNvPr>
          <p:cNvPicPr>
            <a:picLocks noChangeAspect="1"/>
          </p:cNvPicPr>
          <p:nvPr/>
        </p:nvPicPr>
        <p:blipFill>
          <a:blip r:embed="rId4"/>
          <a:stretch>
            <a:fillRect/>
          </a:stretch>
        </p:blipFill>
        <p:spPr>
          <a:xfrm>
            <a:off x="771482" y="1104727"/>
            <a:ext cx="2159977" cy="848540"/>
          </a:xfrm>
          <a:prstGeom prst="rect">
            <a:avLst/>
          </a:prstGeom>
        </p:spPr>
      </p:pic>
      <p:pic>
        <p:nvPicPr>
          <p:cNvPr id="8" name="Picture 7">
            <a:extLst>
              <a:ext uri="{FF2B5EF4-FFF2-40B4-BE49-F238E27FC236}">
                <a16:creationId xmlns:a16="http://schemas.microsoft.com/office/drawing/2014/main" id="{61FD65AB-D8B7-78A6-E6E9-3B0A22733EE3}"/>
              </a:ext>
            </a:extLst>
          </p:cNvPr>
          <p:cNvPicPr>
            <a:picLocks noChangeAspect="1"/>
          </p:cNvPicPr>
          <p:nvPr/>
        </p:nvPicPr>
        <p:blipFill>
          <a:blip r:embed="rId5"/>
          <a:stretch>
            <a:fillRect/>
          </a:stretch>
        </p:blipFill>
        <p:spPr>
          <a:xfrm>
            <a:off x="4572000" y="855856"/>
            <a:ext cx="1559859" cy="1267385"/>
          </a:xfrm>
          <a:prstGeom prst="rect">
            <a:avLst/>
          </a:prstGeom>
        </p:spPr>
      </p:pic>
      <p:pic>
        <p:nvPicPr>
          <p:cNvPr id="17" name="Picture 16">
            <a:extLst>
              <a:ext uri="{FF2B5EF4-FFF2-40B4-BE49-F238E27FC236}">
                <a16:creationId xmlns:a16="http://schemas.microsoft.com/office/drawing/2014/main" id="{2971E722-3481-B55D-5892-348BE505894D}"/>
              </a:ext>
            </a:extLst>
          </p:cNvPr>
          <p:cNvPicPr>
            <a:picLocks noChangeAspect="1"/>
          </p:cNvPicPr>
          <p:nvPr/>
        </p:nvPicPr>
        <p:blipFill>
          <a:blip r:embed="rId6"/>
          <a:stretch>
            <a:fillRect/>
          </a:stretch>
        </p:blipFill>
        <p:spPr>
          <a:xfrm>
            <a:off x="0" y="2377950"/>
            <a:ext cx="3388942" cy="2765550"/>
          </a:xfrm>
          <a:prstGeom prst="rect">
            <a:avLst/>
          </a:prstGeom>
        </p:spPr>
      </p:pic>
      <p:pic>
        <p:nvPicPr>
          <p:cNvPr id="19" name="Picture 18">
            <a:extLst>
              <a:ext uri="{FF2B5EF4-FFF2-40B4-BE49-F238E27FC236}">
                <a16:creationId xmlns:a16="http://schemas.microsoft.com/office/drawing/2014/main" id="{E614B18B-F63D-B690-3D41-5DB7214544BB}"/>
              </a:ext>
            </a:extLst>
          </p:cNvPr>
          <p:cNvPicPr>
            <a:picLocks noChangeAspect="1"/>
          </p:cNvPicPr>
          <p:nvPr/>
        </p:nvPicPr>
        <p:blipFill>
          <a:blip r:embed="rId7"/>
          <a:stretch>
            <a:fillRect/>
          </a:stretch>
        </p:blipFill>
        <p:spPr>
          <a:xfrm>
            <a:off x="4572000" y="2377950"/>
            <a:ext cx="1576147" cy="1267385"/>
          </a:xfrm>
          <a:prstGeom prst="rect">
            <a:avLst/>
          </a:prstGeom>
        </p:spPr>
      </p:pic>
      <p:pic>
        <p:nvPicPr>
          <p:cNvPr id="7170" name="Picture 2">
            <a:extLst>
              <a:ext uri="{FF2B5EF4-FFF2-40B4-BE49-F238E27FC236}">
                <a16:creationId xmlns:a16="http://schemas.microsoft.com/office/drawing/2014/main" id="{6D85B598-6827-7748-53C3-A43F12D05F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0018" y="2377950"/>
            <a:ext cx="2515820" cy="189154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21E144F-1469-FFEE-045A-053AE1F0BD19}"/>
              </a:ext>
            </a:extLst>
          </p:cNvPr>
          <p:cNvSpPr/>
          <p:nvPr/>
        </p:nvSpPr>
        <p:spPr>
          <a:xfrm>
            <a:off x="4578926" y="1106067"/>
            <a:ext cx="1552929" cy="24825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8E29775D-093D-A449-4ABC-9B102717733F}"/>
              </a:ext>
            </a:extLst>
          </p:cNvPr>
          <p:cNvSpPr/>
          <p:nvPr/>
        </p:nvSpPr>
        <p:spPr>
          <a:xfrm>
            <a:off x="4592781" y="2626560"/>
            <a:ext cx="1482436" cy="24825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3814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Google Shape;55;p13">
            <a:extLst>
              <a:ext uri="{FF2B5EF4-FFF2-40B4-BE49-F238E27FC236}">
                <a16:creationId xmlns:a16="http://schemas.microsoft.com/office/drawing/2014/main" id="{BB9B4354-413F-4C06-8A83-985B5B98209E}"/>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2"/>
            </a:pPr>
            <a:r>
              <a:rPr lang="en-US" sz="1500" b="1" dirty="0">
                <a:solidFill>
                  <a:schemeClr val="dk1"/>
                </a:solidFill>
              </a:rPr>
              <a:t>Hasil Experiment II (</a:t>
            </a:r>
            <a:r>
              <a:rPr lang="en-US" sz="1500" b="1" dirty="0" err="1">
                <a:solidFill>
                  <a:schemeClr val="dk1"/>
                </a:solidFill>
              </a:rPr>
              <a:t>Dengan</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endParaRPr sz="1500" b="1" dirty="0">
              <a:solidFill>
                <a:schemeClr val="dk1"/>
              </a:solidFill>
            </a:endParaRPr>
          </a:p>
        </p:txBody>
      </p:sp>
      <p:pic>
        <p:nvPicPr>
          <p:cNvPr id="6" name="Picture 5">
            <a:extLst>
              <a:ext uri="{FF2B5EF4-FFF2-40B4-BE49-F238E27FC236}">
                <a16:creationId xmlns:a16="http://schemas.microsoft.com/office/drawing/2014/main" id="{894C06FB-F056-1435-A87A-25C356E39EA4}"/>
              </a:ext>
            </a:extLst>
          </p:cNvPr>
          <p:cNvPicPr>
            <a:picLocks noChangeAspect="1"/>
          </p:cNvPicPr>
          <p:nvPr/>
        </p:nvPicPr>
        <p:blipFill>
          <a:blip r:embed="rId4"/>
          <a:stretch>
            <a:fillRect/>
          </a:stretch>
        </p:blipFill>
        <p:spPr>
          <a:xfrm>
            <a:off x="114300" y="1023125"/>
            <a:ext cx="4955241" cy="3286826"/>
          </a:xfrm>
          <a:prstGeom prst="rect">
            <a:avLst/>
          </a:prstGeom>
        </p:spPr>
      </p:pic>
      <p:pic>
        <p:nvPicPr>
          <p:cNvPr id="8" name="Picture 7">
            <a:extLst>
              <a:ext uri="{FF2B5EF4-FFF2-40B4-BE49-F238E27FC236}">
                <a16:creationId xmlns:a16="http://schemas.microsoft.com/office/drawing/2014/main" id="{8604E775-6C1B-DD79-536C-B44A7881CB13}"/>
              </a:ext>
            </a:extLst>
          </p:cNvPr>
          <p:cNvPicPr>
            <a:picLocks noChangeAspect="1"/>
          </p:cNvPicPr>
          <p:nvPr/>
        </p:nvPicPr>
        <p:blipFill>
          <a:blip r:embed="rId5"/>
          <a:stretch>
            <a:fillRect/>
          </a:stretch>
        </p:blipFill>
        <p:spPr>
          <a:xfrm>
            <a:off x="5299890" y="1023125"/>
            <a:ext cx="3615510" cy="3286826"/>
          </a:xfrm>
          <a:prstGeom prst="rect">
            <a:avLst/>
          </a:prstGeom>
        </p:spPr>
      </p:pic>
    </p:spTree>
    <p:extLst>
      <p:ext uri="{BB962C8B-B14F-4D97-AF65-F5344CB8AC3E}">
        <p14:creationId xmlns:p14="http://schemas.microsoft.com/office/powerpoint/2010/main" val="205400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63E9FB19-CF35-3768-4499-47DBE99825AA}"/>
              </a:ext>
            </a:extLst>
          </p:cNvPr>
          <p:cNvSpPr txBox="1">
            <a:spLocks/>
          </p:cNvSpPr>
          <p:nvPr/>
        </p:nvSpPr>
        <p:spPr>
          <a:xfrm>
            <a:off x="0" y="560375"/>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startAt="2"/>
            </a:pPr>
            <a:r>
              <a:rPr lang="en-US" sz="1500" b="1" dirty="0">
                <a:solidFill>
                  <a:schemeClr val="dk1"/>
                </a:solidFill>
              </a:rPr>
              <a:t>Hasil Experiment II (</a:t>
            </a:r>
            <a:r>
              <a:rPr lang="en-US" sz="1500" b="1" dirty="0" err="1">
                <a:solidFill>
                  <a:schemeClr val="dk1"/>
                </a:solidFill>
              </a:rPr>
              <a:t>Dengan</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a. K-Nearest Neighbor (KNN)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a:t>
            </a:r>
          </a:p>
          <a:p>
            <a:pPr marL="133350" indent="0">
              <a:buClr>
                <a:schemeClr val="dk1"/>
              </a:buClr>
              <a:buSzPts val="1500"/>
              <a:buNone/>
            </a:pPr>
            <a:r>
              <a:rPr lang="en-US" sz="1500" b="1" dirty="0">
                <a:solidFill>
                  <a:schemeClr val="dk1"/>
                </a:solidFill>
              </a:rPr>
              <a:t>           </a:t>
            </a:r>
          </a:p>
        </p:txBody>
      </p:sp>
      <p:pic>
        <p:nvPicPr>
          <p:cNvPr id="5" name="Picture 4">
            <a:extLst>
              <a:ext uri="{FF2B5EF4-FFF2-40B4-BE49-F238E27FC236}">
                <a16:creationId xmlns:a16="http://schemas.microsoft.com/office/drawing/2014/main" id="{4676923C-CED5-0AAD-31DE-33400852B9E2}"/>
              </a:ext>
            </a:extLst>
          </p:cNvPr>
          <p:cNvPicPr>
            <a:picLocks noChangeAspect="1"/>
          </p:cNvPicPr>
          <p:nvPr/>
        </p:nvPicPr>
        <p:blipFill>
          <a:blip r:embed="rId4"/>
          <a:stretch>
            <a:fillRect/>
          </a:stretch>
        </p:blipFill>
        <p:spPr>
          <a:xfrm>
            <a:off x="762000" y="1160895"/>
            <a:ext cx="3332629" cy="1066441"/>
          </a:xfrm>
          <a:prstGeom prst="rect">
            <a:avLst/>
          </a:prstGeom>
        </p:spPr>
      </p:pic>
      <p:pic>
        <p:nvPicPr>
          <p:cNvPr id="7" name="Picture 6">
            <a:extLst>
              <a:ext uri="{FF2B5EF4-FFF2-40B4-BE49-F238E27FC236}">
                <a16:creationId xmlns:a16="http://schemas.microsoft.com/office/drawing/2014/main" id="{D53C1998-7A6B-3876-54EA-71399A49E2A9}"/>
              </a:ext>
            </a:extLst>
          </p:cNvPr>
          <p:cNvPicPr>
            <a:picLocks noChangeAspect="1"/>
          </p:cNvPicPr>
          <p:nvPr/>
        </p:nvPicPr>
        <p:blipFill>
          <a:blip r:embed="rId5"/>
          <a:stretch>
            <a:fillRect/>
          </a:stretch>
        </p:blipFill>
        <p:spPr>
          <a:xfrm>
            <a:off x="762000" y="2418789"/>
            <a:ext cx="2021877" cy="1642223"/>
          </a:xfrm>
          <a:prstGeom prst="rect">
            <a:avLst/>
          </a:prstGeom>
        </p:spPr>
      </p:pic>
      <p:graphicFrame>
        <p:nvGraphicFramePr>
          <p:cNvPr id="8" name="Object 7">
            <a:extLst>
              <a:ext uri="{FF2B5EF4-FFF2-40B4-BE49-F238E27FC236}">
                <a16:creationId xmlns:a16="http://schemas.microsoft.com/office/drawing/2014/main" id="{8B64038E-DFD9-8E2A-65DF-ECA75F671E19}"/>
              </a:ext>
            </a:extLst>
          </p:cNvPr>
          <p:cNvGraphicFramePr>
            <a:graphicFrameLocks noChangeAspect="1"/>
          </p:cNvGraphicFramePr>
          <p:nvPr/>
        </p:nvGraphicFramePr>
        <p:xfrm>
          <a:off x="4693810" y="1672627"/>
          <a:ext cx="3332629" cy="2388385"/>
        </p:xfrm>
        <a:graphic>
          <a:graphicData uri="http://schemas.openxmlformats.org/presentationml/2006/ole">
            <mc:AlternateContent xmlns:mc="http://schemas.openxmlformats.org/markup-compatibility/2006">
              <mc:Choice xmlns:v="urn:schemas-microsoft-com:vml" Requires="v">
                <p:oleObj name="Bitmap Image" r:id="rId6" imgW="4000680" imgH="2867040" progId="Paint.Picture">
                  <p:embed/>
                </p:oleObj>
              </mc:Choice>
              <mc:Fallback>
                <p:oleObj name="Bitmap Image" r:id="rId6" imgW="4000680" imgH="2867040" progId="Paint.Picture">
                  <p:embed/>
                  <p:pic>
                    <p:nvPicPr>
                      <p:cNvPr id="8" name="Object 7">
                        <a:extLst>
                          <a:ext uri="{FF2B5EF4-FFF2-40B4-BE49-F238E27FC236}">
                            <a16:creationId xmlns:a16="http://schemas.microsoft.com/office/drawing/2014/main" id="{8B64038E-DFD9-8E2A-65DF-ECA75F671E19}"/>
                          </a:ext>
                        </a:extLst>
                      </p:cNvPr>
                      <p:cNvPicPr/>
                      <p:nvPr/>
                    </p:nvPicPr>
                    <p:blipFill>
                      <a:blip r:embed="rId7"/>
                      <a:stretch>
                        <a:fillRect/>
                      </a:stretch>
                    </p:blipFill>
                    <p:spPr>
                      <a:xfrm>
                        <a:off x="4693810" y="1672627"/>
                        <a:ext cx="3332629" cy="2388385"/>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3A05F8A5-0820-14F4-FD15-884EC439192A}"/>
              </a:ext>
            </a:extLst>
          </p:cNvPr>
          <p:cNvSpPr/>
          <p:nvPr/>
        </p:nvSpPr>
        <p:spPr>
          <a:xfrm>
            <a:off x="762000" y="2750536"/>
            <a:ext cx="1960418" cy="31824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7842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Google Shape;55;p13">
            <a:extLst>
              <a:ext uri="{FF2B5EF4-FFF2-40B4-BE49-F238E27FC236}">
                <a16:creationId xmlns:a16="http://schemas.microsoft.com/office/drawing/2014/main" id="{29B94378-6B89-598E-1D2C-747CEA4AEEF7}"/>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startAt="2"/>
            </a:pPr>
            <a:r>
              <a:rPr lang="en-US" sz="1500" b="1" dirty="0">
                <a:solidFill>
                  <a:schemeClr val="dk1"/>
                </a:solidFill>
              </a:rPr>
              <a:t>Hasil Experiment II (</a:t>
            </a:r>
            <a:r>
              <a:rPr lang="en-US" sz="1500" b="1" dirty="0" err="1">
                <a:solidFill>
                  <a:schemeClr val="dk1"/>
                </a:solidFill>
              </a:rPr>
              <a:t>Dengan</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b. Decision Tree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sp>
        <p:nvSpPr>
          <p:cNvPr id="13" name="TextBox 12">
            <a:extLst>
              <a:ext uri="{FF2B5EF4-FFF2-40B4-BE49-F238E27FC236}">
                <a16:creationId xmlns:a16="http://schemas.microsoft.com/office/drawing/2014/main" id="{E1EE5D5B-C297-6591-D1A5-7DA9DDE274DC}"/>
              </a:ext>
            </a:extLst>
          </p:cNvPr>
          <p:cNvSpPr txBox="1"/>
          <p:nvPr/>
        </p:nvSpPr>
        <p:spPr>
          <a:xfrm>
            <a:off x="6265246" y="866544"/>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5" name="Picture 4">
            <a:extLst>
              <a:ext uri="{FF2B5EF4-FFF2-40B4-BE49-F238E27FC236}">
                <a16:creationId xmlns:a16="http://schemas.microsoft.com/office/drawing/2014/main" id="{2FFC39A7-BF7E-70FB-B08B-79B57C539541}"/>
              </a:ext>
            </a:extLst>
          </p:cNvPr>
          <p:cNvPicPr>
            <a:picLocks noChangeAspect="1"/>
          </p:cNvPicPr>
          <p:nvPr/>
        </p:nvPicPr>
        <p:blipFill>
          <a:blip r:embed="rId4"/>
          <a:stretch>
            <a:fillRect/>
          </a:stretch>
        </p:blipFill>
        <p:spPr>
          <a:xfrm>
            <a:off x="801819" y="1097376"/>
            <a:ext cx="2876563" cy="948654"/>
          </a:xfrm>
          <a:prstGeom prst="rect">
            <a:avLst/>
          </a:prstGeom>
        </p:spPr>
      </p:pic>
      <p:pic>
        <p:nvPicPr>
          <p:cNvPr id="7" name="Picture 6">
            <a:extLst>
              <a:ext uri="{FF2B5EF4-FFF2-40B4-BE49-F238E27FC236}">
                <a16:creationId xmlns:a16="http://schemas.microsoft.com/office/drawing/2014/main" id="{110F07F5-EE9D-B77F-5916-59508CEFE542}"/>
              </a:ext>
            </a:extLst>
          </p:cNvPr>
          <p:cNvPicPr>
            <a:picLocks noChangeAspect="1"/>
          </p:cNvPicPr>
          <p:nvPr/>
        </p:nvPicPr>
        <p:blipFill>
          <a:blip r:embed="rId5"/>
          <a:stretch>
            <a:fillRect/>
          </a:stretch>
        </p:blipFill>
        <p:spPr>
          <a:xfrm>
            <a:off x="4656000" y="915033"/>
            <a:ext cx="1377655" cy="1080021"/>
          </a:xfrm>
          <a:prstGeom prst="rect">
            <a:avLst/>
          </a:prstGeom>
        </p:spPr>
      </p:pic>
      <p:sp>
        <p:nvSpPr>
          <p:cNvPr id="20" name="Rectangle 19">
            <a:extLst>
              <a:ext uri="{FF2B5EF4-FFF2-40B4-BE49-F238E27FC236}">
                <a16:creationId xmlns:a16="http://schemas.microsoft.com/office/drawing/2014/main" id="{221BCE8F-9CA0-B73D-FA5E-02E1EA301D30}"/>
              </a:ext>
            </a:extLst>
          </p:cNvPr>
          <p:cNvSpPr/>
          <p:nvPr/>
        </p:nvSpPr>
        <p:spPr>
          <a:xfrm>
            <a:off x="4656000" y="1131795"/>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C5C3FC40-D32A-1324-592A-9F59B1C454F8}"/>
              </a:ext>
            </a:extLst>
          </p:cNvPr>
          <p:cNvPicPr>
            <a:picLocks noChangeAspect="1"/>
          </p:cNvPicPr>
          <p:nvPr/>
        </p:nvPicPr>
        <p:blipFill>
          <a:blip r:embed="rId6"/>
          <a:stretch>
            <a:fillRect/>
          </a:stretch>
        </p:blipFill>
        <p:spPr>
          <a:xfrm>
            <a:off x="699655" y="2457981"/>
            <a:ext cx="2978727" cy="2596430"/>
          </a:xfrm>
          <a:prstGeom prst="rect">
            <a:avLst/>
          </a:prstGeom>
        </p:spPr>
      </p:pic>
      <p:pic>
        <p:nvPicPr>
          <p:cNvPr id="14" name="Picture 13">
            <a:extLst>
              <a:ext uri="{FF2B5EF4-FFF2-40B4-BE49-F238E27FC236}">
                <a16:creationId xmlns:a16="http://schemas.microsoft.com/office/drawing/2014/main" id="{A1745F39-2851-F9CD-6915-E7290566F31C}"/>
              </a:ext>
            </a:extLst>
          </p:cNvPr>
          <p:cNvPicPr>
            <a:picLocks noChangeAspect="1"/>
          </p:cNvPicPr>
          <p:nvPr/>
        </p:nvPicPr>
        <p:blipFill>
          <a:blip r:embed="rId7"/>
          <a:stretch>
            <a:fillRect/>
          </a:stretch>
        </p:blipFill>
        <p:spPr>
          <a:xfrm>
            <a:off x="4653350" y="2410692"/>
            <a:ext cx="1377655" cy="1143016"/>
          </a:xfrm>
          <a:prstGeom prst="rect">
            <a:avLst/>
          </a:prstGeom>
        </p:spPr>
      </p:pic>
      <p:sp>
        <p:nvSpPr>
          <p:cNvPr id="21" name="Rectangle 20">
            <a:extLst>
              <a:ext uri="{FF2B5EF4-FFF2-40B4-BE49-F238E27FC236}">
                <a16:creationId xmlns:a16="http://schemas.microsoft.com/office/drawing/2014/main" id="{937214E6-8E10-1DCD-899D-4BE4C29CF9BE}"/>
              </a:ext>
            </a:extLst>
          </p:cNvPr>
          <p:cNvSpPr/>
          <p:nvPr/>
        </p:nvSpPr>
        <p:spPr>
          <a:xfrm>
            <a:off x="4669175" y="2676578"/>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194" name="Picture 2">
            <a:extLst>
              <a:ext uri="{FF2B5EF4-FFF2-40B4-BE49-F238E27FC236}">
                <a16:creationId xmlns:a16="http://schemas.microsoft.com/office/drawing/2014/main" id="{979FE477-E868-3B3A-8901-7C41FF807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5246" y="2355274"/>
            <a:ext cx="2330213" cy="175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4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Google Shape;55;p13">
            <a:extLst>
              <a:ext uri="{FF2B5EF4-FFF2-40B4-BE49-F238E27FC236}">
                <a16:creationId xmlns:a16="http://schemas.microsoft.com/office/drawing/2014/main" id="{29B94378-6B89-598E-1D2C-747CEA4AEEF7}"/>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startAt="2"/>
            </a:pPr>
            <a:r>
              <a:rPr lang="en-US" sz="1500" b="1" dirty="0">
                <a:solidFill>
                  <a:schemeClr val="dk1"/>
                </a:solidFill>
              </a:rPr>
              <a:t>Hasil Experiment II (</a:t>
            </a:r>
            <a:r>
              <a:rPr lang="en-US" sz="1500" b="1" dirty="0" err="1">
                <a:solidFill>
                  <a:schemeClr val="dk1"/>
                </a:solidFill>
              </a:rPr>
              <a:t>Dengan</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c. Random Forest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sp>
        <p:nvSpPr>
          <p:cNvPr id="13" name="TextBox 12">
            <a:extLst>
              <a:ext uri="{FF2B5EF4-FFF2-40B4-BE49-F238E27FC236}">
                <a16:creationId xmlns:a16="http://schemas.microsoft.com/office/drawing/2014/main" id="{E1EE5D5B-C297-6591-D1A5-7DA9DDE274DC}"/>
              </a:ext>
            </a:extLst>
          </p:cNvPr>
          <p:cNvSpPr txBox="1"/>
          <p:nvPr/>
        </p:nvSpPr>
        <p:spPr>
          <a:xfrm>
            <a:off x="6265246" y="866544"/>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10" name="Picture 9">
            <a:extLst>
              <a:ext uri="{FF2B5EF4-FFF2-40B4-BE49-F238E27FC236}">
                <a16:creationId xmlns:a16="http://schemas.microsoft.com/office/drawing/2014/main" id="{C4527ED0-FAFF-801E-962B-7F75D2ACD54B}"/>
              </a:ext>
            </a:extLst>
          </p:cNvPr>
          <p:cNvPicPr>
            <a:picLocks noChangeAspect="1"/>
          </p:cNvPicPr>
          <p:nvPr/>
        </p:nvPicPr>
        <p:blipFill>
          <a:blip r:embed="rId4"/>
          <a:stretch>
            <a:fillRect/>
          </a:stretch>
        </p:blipFill>
        <p:spPr>
          <a:xfrm>
            <a:off x="699655" y="1092967"/>
            <a:ext cx="2753158" cy="849740"/>
          </a:xfrm>
          <a:prstGeom prst="rect">
            <a:avLst/>
          </a:prstGeom>
        </p:spPr>
      </p:pic>
      <p:pic>
        <p:nvPicPr>
          <p:cNvPr id="12" name="Picture 11">
            <a:extLst>
              <a:ext uri="{FF2B5EF4-FFF2-40B4-BE49-F238E27FC236}">
                <a16:creationId xmlns:a16="http://schemas.microsoft.com/office/drawing/2014/main" id="{49114CC3-4B95-2308-A5D8-13984AD5A9E8}"/>
              </a:ext>
            </a:extLst>
          </p:cNvPr>
          <p:cNvPicPr>
            <a:picLocks noChangeAspect="1"/>
          </p:cNvPicPr>
          <p:nvPr/>
        </p:nvPicPr>
        <p:blipFill>
          <a:blip r:embed="rId5"/>
          <a:stretch>
            <a:fillRect/>
          </a:stretch>
        </p:blipFill>
        <p:spPr>
          <a:xfrm>
            <a:off x="4639506" y="873269"/>
            <a:ext cx="1391499" cy="1143017"/>
          </a:xfrm>
          <a:prstGeom prst="rect">
            <a:avLst/>
          </a:prstGeom>
        </p:spPr>
      </p:pic>
      <p:sp>
        <p:nvSpPr>
          <p:cNvPr id="20" name="Rectangle 19">
            <a:extLst>
              <a:ext uri="{FF2B5EF4-FFF2-40B4-BE49-F238E27FC236}">
                <a16:creationId xmlns:a16="http://schemas.microsoft.com/office/drawing/2014/main" id="{221BCE8F-9CA0-B73D-FA5E-02E1EA301D30}"/>
              </a:ext>
            </a:extLst>
          </p:cNvPr>
          <p:cNvSpPr/>
          <p:nvPr/>
        </p:nvSpPr>
        <p:spPr>
          <a:xfrm>
            <a:off x="4656000" y="1131795"/>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6" name="Picture 15">
            <a:extLst>
              <a:ext uri="{FF2B5EF4-FFF2-40B4-BE49-F238E27FC236}">
                <a16:creationId xmlns:a16="http://schemas.microsoft.com/office/drawing/2014/main" id="{E2538F27-04D8-9F27-EC36-D290E5797D8E}"/>
              </a:ext>
            </a:extLst>
          </p:cNvPr>
          <p:cNvPicPr>
            <a:picLocks noChangeAspect="1"/>
          </p:cNvPicPr>
          <p:nvPr/>
        </p:nvPicPr>
        <p:blipFill>
          <a:blip r:embed="rId6"/>
          <a:stretch>
            <a:fillRect/>
          </a:stretch>
        </p:blipFill>
        <p:spPr>
          <a:xfrm>
            <a:off x="699655" y="2458935"/>
            <a:ext cx="2753158" cy="2486876"/>
          </a:xfrm>
          <a:prstGeom prst="rect">
            <a:avLst/>
          </a:prstGeom>
        </p:spPr>
      </p:pic>
      <p:pic>
        <p:nvPicPr>
          <p:cNvPr id="18" name="Picture 17">
            <a:extLst>
              <a:ext uri="{FF2B5EF4-FFF2-40B4-BE49-F238E27FC236}">
                <a16:creationId xmlns:a16="http://schemas.microsoft.com/office/drawing/2014/main" id="{5A0FD4C8-F960-B6DD-3F5C-9C8275F08E1A}"/>
              </a:ext>
            </a:extLst>
          </p:cNvPr>
          <p:cNvPicPr>
            <a:picLocks noChangeAspect="1"/>
          </p:cNvPicPr>
          <p:nvPr/>
        </p:nvPicPr>
        <p:blipFill>
          <a:blip r:embed="rId7"/>
          <a:stretch>
            <a:fillRect/>
          </a:stretch>
        </p:blipFill>
        <p:spPr>
          <a:xfrm>
            <a:off x="4669175" y="2417617"/>
            <a:ext cx="1375006" cy="1171301"/>
          </a:xfrm>
          <a:prstGeom prst="rect">
            <a:avLst/>
          </a:prstGeom>
        </p:spPr>
      </p:pic>
      <p:sp>
        <p:nvSpPr>
          <p:cNvPr id="21" name="Rectangle 20">
            <a:extLst>
              <a:ext uri="{FF2B5EF4-FFF2-40B4-BE49-F238E27FC236}">
                <a16:creationId xmlns:a16="http://schemas.microsoft.com/office/drawing/2014/main" id="{937214E6-8E10-1DCD-899D-4BE4C29CF9BE}"/>
              </a:ext>
            </a:extLst>
          </p:cNvPr>
          <p:cNvSpPr/>
          <p:nvPr/>
        </p:nvSpPr>
        <p:spPr>
          <a:xfrm>
            <a:off x="4669175" y="2676578"/>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242" name="Picture 2">
            <a:extLst>
              <a:ext uri="{FF2B5EF4-FFF2-40B4-BE49-F238E27FC236}">
                <a16:creationId xmlns:a16="http://schemas.microsoft.com/office/drawing/2014/main" id="{8A6DA44C-81A6-E130-C5F2-B2A2B213BC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6122" y="2404156"/>
            <a:ext cx="2664642" cy="200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3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Google Shape;55;p13">
            <a:extLst>
              <a:ext uri="{FF2B5EF4-FFF2-40B4-BE49-F238E27FC236}">
                <a16:creationId xmlns:a16="http://schemas.microsoft.com/office/drawing/2014/main" id="{29B94378-6B89-598E-1D2C-747CEA4AEEF7}"/>
              </a:ext>
            </a:extLst>
          </p:cNvPr>
          <p:cNvSpPr txBox="1">
            <a:spLocks/>
          </p:cNvSpPr>
          <p:nvPr/>
        </p:nvSpPr>
        <p:spPr>
          <a:xfrm>
            <a:off x="0" y="465587"/>
            <a:ext cx="9144000" cy="42123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76250">
              <a:buClr>
                <a:schemeClr val="dk1"/>
              </a:buClr>
              <a:buSzPts val="1500"/>
              <a:buFont typeface="+mj-lt"/>
              <a:buAutoNum type="arabicPeriod" startAt="2"/>
            </a:pPr>
            <a:r>
              <a:rPr lang="en-US" sz="1500" b="1" dirty="0">
                <a:solidFill>
                  <a:schemeClr val="dk1"/>
                </a:solidFill>
              </a:rPr>
              <a:t>Hasil Experiment II (</a:t>
            </a:r>
            <a:r>
              <a:rPr lang="en-US" sz="1500" b="1" dirty="0" err="1">
                <a:solidFill>
                  <a:schemeClr val="dk1"/>
                </a:solidFill>
              </a:rPr>
              <a:t>Dengan</a:t>
            </a:r>
            <a:r>
              <a:rPr lang="en-US" sz="1500" b="1" dirty="0">
                <a:solidFill>
                  <a:schemeClr val="dk1"/>
                </a:solidFill>
              </a:rPr>
              <a:t> </a:t>
            </a:r>
            <a:r>
              <a:rPr lang="en-US" sz="1500" b="1" dirty="0" err="1">
                <a:solidFill>
                  <a:schemeClr val="dk1"/>
                </a:solidFill>
              </a:rPr>
              <a:t>Standardisasi</a:t>
            </a:r>
            <a:r>
              <a:rPr lang="en-US" sz="1500" b="1" dirty="0">
                <a:solidFill>
                  <a:schemeClr val="dk1"/>
                </a:solidFill>
              </a:rPr>
              <a:t>)</a:t>
            </a:r>
          </a:p>
          <a:p>
            <a:pPr marL="133350" indent="0">
              <a:buClr>
                <a:schemeClr val="dk1"/>
              </a:buClr>
              <a:buSzPts val="1500"/>
              <a:buNone/>
            </a:pPr>
            <a:r>
              <a:rPr lang="en-US" sz="1500" b="1" dirty="0">
                <a:solidFill>
                  <a:schemeClr val="dk1"/>
                </a:solidFill>
              </a:rPr>
              <a:t>       d. </a:t>
            </a:r>
            <a:r>
              <a:rPr lang="en-US" sz="1500" b="1" dirty="0" err="1">
                <a:solidFill>
                  <a:schemeClr val="dk1"/>
                </a:solidFill>
              </a:rPr>
              <a:t>XGBoost</a:t>
            </a:r>
            <a:r>
              <a:rPr lang="en-US" sz="1500" b="1" dirty="0">
                <a:solidFill>
                  <a:schemeClr val="dk1"/>
                </a:solidFill>
              </a:rPr>
              <a:t>	</a:t>
            </a: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endParaRPr lang="en-US" sz="1500" b="1" dirty="0">
              <a:solidFill>
                <a:schemeClr val="dk1"/>
              </a:solidFill>
            </a:endParaRPr>
          </a:p>
          <a:p>
            <a:pPr marL="133350" indent="0">
              <a:buClr>
                <a:schemeClr val="dk1"/>
              </a:buClr>
              <a:buSzPts val="1500"/>
              <a:buNone/>
            </a:pPr>
            <a:r>
              <a:rPr lang="en-US" sz="1500" b="1" dirty="0">
                <a:solidFill>
                  <a:schemeClr val="dk1"/>
                </a:solidFill>
              </a:rPr>
              <a:t>           Hyperparameter Tuning:</a:t>
            </a:r>
          </a:p>
          <a:p>
            <a:pPr marL="133350" indent="0">
              <a:buClr>
                <a:schemeClr val="dk1"/>
              </a:buClr>
              <a:buSzPts val="1500"/>
              <a:buNone/>
            </a:pPr>
            <a:r>
              <a:rPr lang="en-US" sz="1500" b="1" dirty="0">
                <a:solidFill>
                  <a:schemeClr val="dk1"/>
                </a:solidFill>
              </a:rPr>
              <a:t>           </a:t>
            </a:r>
          </a:p>
        </p:txBody>
      </p:sp>
      <p:sp>
        <p:nvSpPr>
          <p:cNvPr id="13" name="TextBox 12">
            <a:extLst>
              <a:ext uri="{FF2B5EF4-FFF2-40B4-BE49-F238E27FC236}">
                <a16:creationId xmlns:a16="http://schemas.microsoft.com/office/drawing/2014/main" id="{E1EE5D5B-C297-6591-D1A5-7DA9DDE274DC}"/>
              </a:ext>
            </a:extLst>
          </p:cNvPr>
          <p:cNvSpPr txBox="1"/>
          <p:nvPr/>
        </p:nvSpPr>
        <p:spPr>
          <a:xfrm>
            <a:off x="6265246" y="866544"/>
            <a:ext cx="2757730" cy="461665"/>
          </a:xfrm>
          <a:prstGeom prst="rect">
            <a:avLst/>
          </a:prstGeom>
          <a:noFill/>
        </p:spPr>
        <p:txBody>
          <a:bodyPr wrap="square" rtlCol="0">
            <a:spAutoFit/>
          </a:bodyPr>
          <a:lstStyle/>
          <a:p>
            <a:r>
              <a:rPr lang="en-US" sz="1200" dirty="0" err="1"/>
              <a:t>Indikasi</a:t>
            </a:r>
            <a:r>
              <a:rPr lang="en-US" sz="1200" dirty="0"/>
              <a:t> overfitting, </a:t>
            </a:r>
            <a:r>
              <a:rPr lang="en-US" sz="1200" dirty="0" err="1"/>
              <a:t>akan</a:t>
            </a:r>
            <a:r>
              <a:rPr lang="en-US" sz="1200" dirty="0"/>
              <a:t> </a:t>
            </a:r>
            <a:r>
              <a:rPr lang="en-US" sz="1200" dirty="0" err="1"/>
              <a:t>dilakukan</a:t>
            </a:r>
            <a:r>
              <a:rPr lang="en-US" sz="1200" dirty="0"/>
              <a:t> hyperparameter tuning</a:t>
            </a:r>
            <a:endParaRPr lang="en-ID" sz="1200" dirty="0"/>
          </a:p>
        </p:txBody>
      </p:sp>
      <p:pic>
        <p:nvPicPr>
          <p:cNvPr id="5" name="Picture 4">
            <a:extLst>
              <a:ext uri="{FF2B5EF4-FFF2-40B4-BE49-F238E27FC236}">
                <a16:creationId xmlns:a16="http://schemas.microsoft.com/office/drawing/2014/main" id="{D83A3DD5-BAF2-193C-8D1C-0B90EA694A37}"/>
              </a:ext>
            </a:extLst>
          </p:cNvPr>
          <p:cNvPicPr>
            <a:picLocks noChangeAspect="1"/>
          </p:cNvPicPr>
          <p:nvPr/>
        </p:nvPicPr>
        <p:blipFill>
          <a:blip r:embed="rId4"/>
          <a:stretch>
            <a:fillRect/>
          </a:stretch>
        </p:blipFill>
        <p:spPr>
          <a:xfrm>
            <a:off x="782054" y="1131795"/>
            <a:ext cx="1878019" cy="872189"/>
          </a:xfrm>
          <a:prstGeom prst="rect">
            <a:avLst/>
          </a:prstGeom>
        </p:spPr>
      </p:pic>
      <p:pic>
        <p:nvPicPr>
          <p:cNvPr id="7" name="Picture 6">
            <a:extLst>
              <a:ext uri="{FF2B5EF4-FFF2-40B4-BE49-F238E27FC236}">
                <a16:creationId xmlns:a16="http://schemas.microsoft.com/office/drawing/2014/main" id="{600705D7-3656-0E15-5780-63C59E18BC52}"/>
              </a:ext>
            </a:extLst>
          </p:cNvPr>
          <p:cNvPicPr>
            <a:picLocks noChangeAspect="1"/>
          </p:cNvPicPr>
          <p:nvPr/>
        </p:nvPicPr>
        <p:blipFill>
          <a:blip r:embed="rId5"/>
          <a:stretch>
            <a:fillRect/>
          </a:stretch>
        </p:blipFill>
        <p:spPr>
          <a:xfrm>
            <a:off x="4648589" y="862192"/>
            <a:ext cx="1375006" cy="1171301"/>
          </a:xfrm>
          <a:prstGeom prst="rect">
            <a:avLst/>
          </a:prstGeom>
        </p:spPr>
      </p:pic>
      <p:sp>
        <p:nvSpPr>
          <p:cNvPr id="20" name="Rectangle 19">
            <a:extLst>
              <a:ext uri="{FF2B5EF4-FFF2-40B4-BE49-F238E27FC236}">
                <a16:creationId xmlns:a16="http://schemas.microsoft.com/office/drawing/2014/main" id="{221BCE8F-9CA0-B73D-FA5E-02E1EA301D30}"/>
              </a:ext>
            </a:extLst>
          </p:cNvPr>
          <p:cNvSpPr/>
          <p:nvPr/>
        </p:nvSpPr>
        <p:spPr>
          <a:xfrm>
            <a:off x="4656000" y="1131795"/>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653E5B21-8109-2745-B5F4-2808E857A5A2}"/>
              </a:ext>
            </a:extLst>
          </p:cNvPr>
          <p:cNvPicPr>
            <a:picLocks noChangeAspect="1"/>
          </p:cNvPicPr>
          <p:nvPr/>
        </p:nvPicPr>
        <p:blipFill>
          <a:blip r:embed="rId6"/>
          <a:stretch>
            <a:fillRect/>
          </a:stretch>
        </p:blipFill>
        <p:spPr>
          <a:xfrm>
            <a:off x="517167" y="2407404"/>
            <a:ext cx="3680759" cy="2702603"/>
          </a:xfrm>
          <a:prstGeom prst="rect">
            <a:avLst/>
          </a:prstGeom>
        </p:spPr>
      </p:pic>
      <p:pic>
        <p:nvPicPr>
          <p:cNvPr id="14" name="Picture 13">
            <a:extLst>
              <a:ext uri="{FF2B5EF4-FFF2-40B4-BE49-F238E27FC236}">
                <a16:creationId xmlns:a16="http://schemas.microsoft.com/office/drawing/2014/main" id="{B6D62DAD-255D-AE66-7928-3ECA088A3501}"/>
              </a:ext>
            </a:extLst>
          </p:cNvPr>
          <p:cNvPicPr>
            <a:picLocks noChangeAspect="1"/>
          </p:cNvPicPr>
          <p:nvPr/>
        </p:nvPicPr>
        <p:blipFill>
          <a:blip r:embed="rId7"/>
          <a:stretch>
            <a:fillRect/>
          </a:stretch>
        </p:blipFill>
        <p:spPr>
          <a:xfrm>
            <a:off x="4630789" y="2432952"/>
            <a:ext cx="1420514" cy="1171301"/>
          </a:xfrm>
          <a:prstGeom prst="rect">
            <a:avLst/>
          </a:prstGeom>
        </p:spPr>
      </p:pic>
      <p:sp>
        <p:nvSpPr>
          <p:cNvPr id="21" name="Rectangle 20">
            <a:extLst>
              <a:ext uri="{FF2B5EF4-FFF2-40B4-BE49-F238E27FC236}">
                <a16:creationId xmlns:a16="http://schemas.microsoft.com/office/drawing/2014/main" id="{937214E6-8E10-1DCD-899D-4BE4C29CF9BE}"/>
              </a:ext>
            </a:extLst>
          </p:cNvPr>
          <p:cNvSpPr/>
          <p:nvPr/>
        </p:nvSpPr>
        <p:spPr>
          <a:xfrm>
            <a:off x="4669175" y="2676578"/>
            <a:ext cx="1375006" cy="19641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266" name="Picture 2">
            <a:extLst>
              <a:ext uri="{FF2B5EF4-FFF2-40B4-BE49-F238E27FC236}">
                <a16:creationId xmlns:a16="http://schemas.microsoft.com/office/drawing/2014/main" id="{119BA0E6-1594-DF43-A4E2-8846E5EEBC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5246" y="2397673"/>
            <a:ext cx="2654967" cy="1996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7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5E4EF756-BC46-3A4D-3E9E-BF6C7E45AF24}"/>
              </a:ext>
            </a:extLst>
          </p:cNvPr>
          <p:cNvSpPr txBox="1">
            <a:spLocks noGrp="1"/>
          </p:cNvSpPr>
          <p:nvPr>
            <p:ph type="body" idx="1"/>
          </p:nvPr>
        </p:nvSpPr>
        <p:spPr>
          <a:xfrm>
            <a:off x="0" y="485538"/>
            <a:ext cx="8658129" cy="4362000"/>
          </a:xfrm>
          <a:prstGeom prst="rect">
            <a:avLst/>
          </a:prstGeom>
        </p:spPr>
        <p:txBody>
          <a:bodyPr spcFirstLastPara="1" wrap="square" lIns="91425" tIns="91425" rIns="91425" bIns="91425" anchor="t" anchorCtr="0">
            <a:normAutofit fontScale="85000" lnSpcReduction="10000"/>
          </a:bodyPr>
          <a:lstStyle/>
          <a:p>
            <a:pPr marL="133350" lvl="0" indent="0" algn="l" rtl="0">
              <a:spcBef>
                <a:spcPts val="1200"/>
              </a:spcBef>
              <a:spcAft>
                <a:spcPts val="0"/>
              </a:spcAft>
              <a:buClr>
                <a:schemeClr val="dk1"/>
              </a:buClr>
              <a:buSzPts val="1500"/>
              <a:buNone/>
            </a:pPr>
            <a:r>
              <a:rPr lang="en" sz="1500" b="1" dirty="0">
                <a:solidFill>
                  <a:schemeClr val="dk1"/>
                </a:solidFill>
              </a:rPr>
              <a:t>Kesimpulan dari Modeling yang telah dilakukan:</a:t>
            </a:r>
          </a:p>
          <a:p>
            <a:pPr marL="403225" lvl="0" indent="-269875" algn="just" rtl="0">
              <a:spcBef>
                <a:spcPts val="1200"/>
              </a:spcBef>
              <a:spcAft>
                <a:spcPts val="0"/>
              </a:spcAft>
              <a:buClr>
                <a:schemeClr val="dk1"/>
              </a:buClr>
              <a:buSzPts val="1500"/>
              <a:buChar char="●"/>
            </a:pPr>
            <a:r>
              <a:rPr lang="en" sz="1500" dirty="0">
                <a:solidFill>
                  <a:schemeClr val="dk1"/>
                </a:solidFill>
              </a:rPr>
              <a:t>Dalam evaluasi Machine Learning, metrics yang digunakan disini adalah </a:t>
            </a:r>
            <a:r>
              <a:rPr lang="en" sz="1500" b="1" i="1" dirty="0">
                <a:solidFill>
                  <a:schemeClr val="dk1"/>
                </a:solidFill>
              </a:rPr>
              <a:t>“</a:t>
            </a:r>
            <a:r>
              <a:rPr lang="en" sz="1500" b="1" dirty="0">
                <a:solidFill>
                  <a:schemeClr val="dk1"/>
                </a:solidFill>
              </a:rPr>
              <a:t>Precision”</a:t>
            </a:r>
            <a:r>
              <a:rPr lang="en" sz="1500" dirty="0">
                <a:solidFill>
                  <a:schemeClr val="dk1"/>
                </a:solidFill>
              </a:rPr>
              <a:t> yang dimana kita berusaha untuk mengurangi jumlah </a:t>
            </a:r>
            <a:r>
              <a:rPr lang="en" sz="1500" b="1" dirty="0">
                <a:solidFill>
                  <a:schemeClr val="dk1"/>
                </a:solidFill>
              </a:rPr>
              <a:t>False Positive</a:t>
            </a:r>
            <a:r>
              <a:rPr lang="en" sz="1500" dirty="0">
                <a:solidFill>
                  <a:schemeClr val="dk1"/>
                </a:solidFill>
              </a:rPr>
              <a:t> yang merupakan keadaan dimana kita memprediksi bahwa user terakit akan mengklik iklan, namun kenyataannya tidak. Hal ini berakibat pada ruginya perusahaan dalam melakukan penayangan iklan kepada user yang tidak mengklik tersebut. Oleh karena itu, kita berusaha untuk menurunkan nilai </a:t>
            </a:r>
            <a:r>
              <a:rPr lang="en" sz="1500" b="1" dirty="0">
                <a:solidFill>
                  <a:schemeClr val="dk1"/>
                </a:solidFill>
              </a:rPr>
              <a:t>False Positive</a:t>
            </a:r>
            <a:r>
              <a:rPr lang="en" sz="1500" dirty="0">
                <a:solidFill>
                  <a:schemeClr val="dk1"/>
                </a:solidFill>
              </a:rPr>
              <a:t> sekecil mungkin agar cost dalam penayangan iklan lebih optimal.</a:t>
            </a:r>
            <a:r>
              <a:rPr lang="en" sz="1500" b="1" i="1" dirty="0">
                <a:solidFill>
                  <a:schemeClr val="dk1"/>
                </a:solidFill>
              </a:rPr>
              <a:t> </a:t>
            </a:r>
          </a:p>
          <a:p>
            <a:pPr marL="403225" lvl="0" indent="-269875" algn="just" rtl="0">
              <a:spcBef>
                <a:spcPts val="1200"/>
              </a:spcBef>
              <a:spcAft>
                <a:spcPts val="0"/>
              </a:spcAft>
              <a:buClr>
                <a:schemeClr val="dk1"/>
              </a:buClr>
              <a:buSzPts val="1500"/>
              <a:buChar char="●"/>
            </a:pPr>
            <a:r>
              <a:rPr lang="en" sz="1500" dirty="0">
                <a:solidFill>
                  <a:schemeClr val="dk1"/>
                </a:solidFill>
              </a:rPr>
              <a:t>Berdasarkan hasil eksperimen 1 (tanpa standardisasi) dan eksperimen 2 (dengan standardisasi), hasil evaluasi metrics pada algoritma </a:t>
            </a:r>
            <a:r>
              <a:rPr lang="en" sz="1500" b="1" dirty="0">
                <a:solidFill>
                  <a:schemeClr val="dk1"/>
                </a:solidFill>
              </a:rPr>
              <a:t>K-Nearest Neighbor </a:t>
            </a:r>
            <a:r>
              <a:rPr lang="en" sz="1500" dirty="0">
                <a:solidFill>
                  <a:schemeClr val="dk1"/>
                </a:solidFill>
              </a:rPr>
              <a:t>sangat berbeda signifikan. Hasil yang lebih baik didapat pada eksperimen 2 KNN dimana menghasilkan nilai precision 99%. Hal ini disebabkan karena KNN merupakan algoritma yang sensitif terhadap scaling dari data (karena pada KNN terdapat perhitungan Euclidean distance). Sedangkan untuk eksperimen 1 dan 2 dari model Decision Tree, Random Forest dan XGBoost tidak terlalu berbeda karena ketiga model tersebut memang tidak sensitif terhadap data scaling.</a:t>
            </a:r>
          </a:p>
          <a:p>
            <a:pPr marL="403225" lvl="0" indent="-269875" algn="just" rtl="0">
              <a:spcBef>
                <a:spcPts val="1200"/>
              </a:spcBef>
              <a:spcAft>
                <a:spcPts val="0"/>
              </a:spcAft>
              <a:buClr>
                <a:schemeClr val="dk1"/>
              </a:buClr>
              <a:buSzPts val="1500"/>
              <a:buChar char="●"/>
            </a:pPr>
            <a:r>
              <a:rPr lang="en" sz="1500" dirty="0">
                <a:solidFill>
                  <a:schemeClr val="dk1"/>
                </a:solidFill>
              </a:rPr>
              <a:t>Dari keseluruhan modeling yang telah dilakukan, jenis algoritma yang dipilih adalah pada eksperimen 2 yaitu </a:t>
            </a:r>
            <a:r>
              <a:rPr lang="en" sz="1500" b="1" dirty="0">
                <a:solidFill>
                  <a:schemeClr val="dk1"/>
                </a:solidFill>
              </a:rPr>
              <a:t>Random Forest </a:t>
            </a:r>
            <a:r>
              <a:rPr lang="en" sz="1500" dirty="0">
                <a:solidFill>
                  <a:schemeClr val="dk1"/>
                </a:solidFill>
              </a:rPr>
              <a:t>(dengan Hyperparameter Tuning) dengan </a:t>
            </a:r>
            <a:r>
              <a:rPr lang="en" sz="1500" b="1" dirty="0">
                <a:solidFill>
                  <a:schemeClr val="dk1"/>
                </a:solidFill>
              </a:rPr>
              <a:t>Precision </a:t>
            </a:r>
            <a:r>
              <a:rPr lang="en" sz="1500" dirty="0">
                <a:solidFill>
                  <a:schemeClr val="dk1"/>
                </a:solidFill>
              </a:rPr>
              <a:t>sebesar 98% dan 3 </a:t>
            </a:r>
            <a:r>
              <a:rPr lang="en" sz="1500" b="1" dirty="0">
                <a:solidFill>
                  <a:schemeClr val="dk1"/>
                </a:solidFill>
              </a:rPr>
              <a:t>False Positive</a:t>
            </a:r>
            <a:r>
              <a:rPr lang="en" sz="1500" dirty="0">
                <a:solidFill>
                  <a:schemeClr val="dk1"/>
                </a:solidFill>
              </a:rPr>
              <a:t>. Walaupun pada eksperimen 2 model KNN dan XGBoost memiliki nilai Precision 99%, kedua model tersebut tidak dipilih karena terdapat sedikit indikasi underfitting dari keseluruhan metrics yang ada (score train &lt; test).</a:t>
            </a:r>
          </a:p>
        </p:txBody>
      </p:sp>
    </p:spTree>
    <p:extLst>
      <p:ext uri="{BB962C8B-B14F-4D97-AF65-F5344CB8AC3E}">
        <p14:creationId xmlns:p14="http://schemas.microsoft.com/office/powerpoint/2010/main" val="370098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34C4E16-DCC2-2EDA-0572-B9AA1448F64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12290" name="Picture 2">
            <a:extLst>
              <a:ext uri="{FF2B5EF4-FFF2-40B4-BE49-F238E27FC236}">
                <a16:creationId xmlns:a16="http://schemas.microsoft.com/office/drawing/2014/main" id="{64E3F16B-98BE-7C8F-C7C9-8FD9C616C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87" y="750280"/>
            <a:ext cx="5532419" cy="38325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DF884-C0E5-8813-87D2-0299BB4F499D}"/>
              </a:ext>
            </a:extLst>
          </p:cNvPr>
          <p:cNvSpPr txBox="1"/>
          <p:nvPr/>
        </p:nvSpPr>
        <p:spPr>
          <a:xfrm>
            <a:off x="5832763" y="1833086"/>
            <a:ext cx="3172691" cy="954107"/>
          </a:xfrm>
          <a:prstGeom prst="rect">
            <a:avLst/>
          </a:prstGeom>
          <a:noFill/>
        </p:spPr>
        <p:txBody>
          <a:bodyPr wrap="square" rtlCol="0">
            <a:spAutoFit/>
          </a:bodyPr>
          <a:lstStyle/>
          <a:p>
            <a:r>
              <a:rPr lang="en-US" dirty="0"/>
              <a:t>2 </a:t>
            </a:r>
            <a:r>
              <a:rPr lang="en-US" dirty="0" err="1"/>
              <a:t>fitur</a:t>
            </a:r>
            <a:r>
              <a:rPr lang="en-US" dirty="0"/>
              <a:t> </a:t>
            </a:r>
            <a:r>
              <a:rPr lang="en-US" dirty="0" err="1"/>
              <a:t>utama</a:t>
            </a:r>
            <a:r>
              <a:rPr lang="en-US" dirty="0"/>
              <a:t> yang </a:t>
            </a:r>
            <a:r>
              <a:rPr lang="en-US" dirty="0" err="1"/>
              <a:t>dapat</a:t>
            </a:r>
            <a:r>
              <a:rPr lang="en-US" dirty="0"/>
              <a:t> </a:t>
            </a:r>
            <a:r>
              <a:rPr lang="en-US" dirty="0" err="1"/>
              <a:t>menentukan</a:t>
            </a:r>
            <a:r>
              <a:rPr lang="en-US" dirty="0"/>
              <a:t> </a:t>
            </a:r>
            <a:r>
              <a:rPr lang="en-US" dirty="0" err="1"/>
              <a:t>keberhasilan</a:t>
            </a:r>
            <a:r>
              <a:rPr lang="en-US" dirty="0"/>
              <a:t> marketing </a:t>
            </a:r>
            <a:r>
              <a:rPr lang="en-US" dirty="0" err="1"/>
              <a:t>yaitu</a:t>
            </a:r>
            <a:r>
              <a:rPr lang="en-US" dirty="0"/>
              <a:t>:</a:t>
            </a:r>
          </a:p>
          <a:p>
            <a:pPr marL="342900" indent="-342900">
              <a:buFont typeface="+mj-lt"/>
              <a:buAutoNum type="arabicPeriod"/>
            </a:pPr>
            <a:r>
              <a:rPr lang="en-US" dirty="0"/>
              <a:t>Daily Internet Usage</a:t>
            </a:r>
          </a:p>
          <a:p>
            <a:pPr marL="342900" indent="-342900">
              <a:buFont typeface="+mj-lt"/>
              <a:buAutoNum type="arabicPeriod"/>
            </a:pPr>
            <a:r>
              <a:rPr lang="en-US" dirty="0"/>
              <a:t>Daily Time Spent on Site</a:t>
            </a:r>
            <a:endParaRPr lang="en-ID" dirty="0"/>
          </a:p>
        </p:txBody>
      </p:sp>
    </p:spTree>
    <p:extLst>
      <p:ext uri="{BB962C8B-B14F-4D97-AF65-F5344CB8AC3E}">
        <p14:creationId xmlns:p14="http://schemas.microsoft.com/office/powerpoint/2010/main" val="953275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EDA </a:t>
            </a:r>
            <a:r>
              <a:rPr lang="en-US" sz="1500" b="1" dirty="0" err="1">
                <a:solidFill>
                  <a:schemeClr val="dk1"/>
                </a:solidFill>
              </a:rPr>
              <a:t>berdasarkan</a:t>
            </a:r>
            <a:r>
              <a:rPr lang="en-US" sz="1500" b="1" dirty="0">
                <a:solidFill>
                  <a:schemeClr val="dk1"/>
                </a:solidFill>
              </a:rPr>
              <a:t> Feature Importance</a:t>
            </a: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Daily Internet Usage</a:t>
            </a:r>
            <a:endParaRPr sz="1500" dirty="0">
              <a:solidFill>
                <a:schemeClr val="dk1"/>
              </a:solidFill>
            </a:endParaRPr>
          </a:p>
        </p:txBody>
      </p:sp>
      <p:pic>
        <p:nvPicPr>
          <p:cNvPr id="1026" name="Picture 2">
            <a:extLst>
              <a:ext uri="{FF2B5EF4-FFF2-40B4-BE49-F238E27FC236}">
                <a16:creationId xmlns:a16="http://schemas.microsoft.com/office/drawing/2014/main" id="{AA6CA2AC-6649-4280-37F1-2148D3C64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32" y="1239041"/>
            <a:ext cx="3997138" cy="3239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26160A-27A9-1B9F-4887-9B632EB59A3F}"/>
              </a:ext>
            </a:extLst>
          </p:cNvPr>
          <p:cNvSpPr txBox="1"/>
          <p:nvPr/>
        </p:nvSpPr>
        <p:spPr>
          <a:xfrm>
            <a:off x="4861112" y="1042147"/>
            <a:ext cx="3926541" cy="2893100"/>
          </a:xfrm>
          <a:prstGeom prst="rect">
            <a:avLst/>
          </a:prstGeom>
          <a:noFill/>
        </p:spPr>
        <p:txBody>
          <a:bodyPr wrap="square" rtlCol="0">
            <a:spAutoFit/>
          </a:bodyPr>
          <a:lstStyle/>
          <a:p>
            <a:pPr algn="just"/>
            <a:r>
              <a:rPr lang="en-US" dirty="0"/>
              <a:t>Customer yang </a:t>
            </a:r>
            <a:r>
              <a:rPr lang="en-US" dirty="0" err="1"/>
              <a:t>mengklik</a:t>
            </a:r>
            <a:r>
              <a:rPr lang="en-US" dirty="0"/>
              <a:t> </a:t>
            </a:r>
            <a:r>
              <a:rPr lang="en-US" dirty="0" err="1"/>
              <a:t>iklan</a:t>
            </a:r>
            <a:r>
              <a:rPr lang="en-US" dirty="0"/>
              <a:t> </a:t>
            </a:r>
            <a:r>
              <a:rPr lang="en-US" dirty="0" err="1"/>
              <a:t>cenderung</a:t>
            </a:r>
            <a:r>
              <a:rPr lang="en-US" dirty="0"/>
              <a:t> </a:t>
            </a:r>
            <a:r>
              <a:rPr lang="en-US" dirty="0" err="1"/>
              <a:t>merupakan</a:t>
            </a:r>
            <a:r>
              <a:rPr lang="en-US" dirty="0"/>
              <a:t> customer </a:t>
            </a:r>
            <a:r>
              <a:rPr lang="en-US" dirty="0" err="1"/>
              <a:t>dengan</a:t>
            </a:r>
            <a:r>
              <a:rPr lang="en-US" dirty="0"/>
              <a:t> </a:t>
            </a:r>
            <a:r>
              <a:rPr lang="en-US" dirty="0" err="1"/>
              <a:t>penggunaan</a:t>
            </a:r>
            <a:r>
              <a:rPr lang="en-US" dirty="0"/>
              <a:t> internet </a:t>
            </a:r>
            <a:r>
              <a:rPr lang="en-US" dirty="0" err="1"/>
              <a:t>harian</a:t>
            </a:r>
            <a:r>
              <a:rPr lang="en-US" dirty="0"/>
              <a:t> yang </a:t>
            </a:r>
            <a:r>
              <a:rPr lang="en-US" dirty="0" err="1"/>
              <a:t>lebih</a:t>
            </a:r>
            <a:r>
              <a:rPr lang="en-US" dirty="0"/>
              <a:t> </a:t>
            </a:r>
            <a:r>
              <a:rPr lang="en-US" dirty="0" err="1"/>
              <a:t>sedikit</a:t>
            </a:r>
            <a:r>
              <a:rPr lang="en-US" dirty="0"/>
              <a:t> </a:t>
            </a:r>
            <a:r>
              <a:rPr lang="en-US" dirty="0" err="1"/>
              <a:t>dibanding</a:t>
            </a:r>
            <a:r>
              <a:rPr lang="en-US" dirty="0"/>
              <a:t> yang </a:t>
            </a:r>
            <a:r>
              <a:rPr lang="en-US" dirty="0" err="1"/>
              <a:t>tidak</a:t>
            </a:r>
            <a:r>
              <a:rPr lang="en-US" dirty="0"/>
              <a:t> </a:t>
            </a:r>
            <a:r>
              <a:rPr lang="en-US" dirty="0" err="1"/>
              <a:t>mengklik</a:t>
            </a:r>
            <a:r>
              <a:rPr lang="en-US" dirty="0"/>
              <a:t> </a:t>
            </a:r>
            <a:r>
              <a:rPr lang="en-US" dirty="0" err="1"/>
              <a:t>iklan</a:t>
            </a:r>
            <a:r>
              <a:rPr lang="en-US" dirty="0"/>
              <a:t>. Oleh </a:t>
            </a:r>
            <a:r>
              <a:rPr lang="en-US" dirty="0" err="1"/>
              <a:t>karena</a:t>
            </a:r>
            <a:r>
              <a:rPr lang="en-US" dirty="0"/>
              <a:t> </a:t>
            </a:r>
            <a:r>
              <a:rPr lang="en-US" dirty="0" err="1"/>
              <a:t>itu</a:t>
            </a:r>
            <a:r>
              <a:rPr lang="en-US" dirty="0"/>
              <a:t>, </a:t>
            </a:r>
            <a:r>
              <a:rPr lang="en-US" dirty="0" err="1"/>
              <a:t>tim</a:t>
            </a:r>
            <a:r>
              <a:rPr lang="en-US" dirty="0"/>
              <a:t> Data Scientist </a:t>
            </a:r>
            <a:r>
              <a:rPr lang="en-US" dirty="0" err="1"/>
              <a:t>diharapkan</a:t>
            </a:r>
            <a:r>
              <a:rPr lang="en-US" dirty="0"/>
              <a:t> </a:t>
            </a:r>
            <a:r>
              <a:rPr lang="en-US" dirty="0" err="1"/>
              <a:t>dapat</a:t>
            </a:r>
            <a:r>
              <a:rPr lang="en-US" dirty="0"/>
              <a:t> </a:t>
            </a:r>
            <a:r>
              <a:rPr lang="en-US" dirty="0" err="1"/>
              <a:t>membuat</a:t>
            </a:r>
            <a:r>
              <a:rPr lang="en-US" dirty="0"/>
              <a:t> </a:t>
            </a:r>
            <a:r>
              <a:rPr lang="en-US" dirty="0" err="1"/>
              <a:t>sebuah</a:t>
            </a:r>
            <a:r>
              <a:rPr lang="en-US" dirty="0"/>
              <a:t> </a:t>
            </a:r>
            <a:r>
              <a:rPr lang="en-US" dirty="0" err="1"/>
              <a:t>sistem</a:t>
            </a:r>
            <a:r>
              <a:rPr lang="en-US" dirty="0"/>
              <a:t> yang </a:t>
            </a:r>
            <a:r>
              <a:rPr lang="en-US" dirty="0" err="1"/>
              <a:t>dapat</a:t>
            </a:r>
            <a:r>
              <a:rPr lang="en-US" dirty="0"/>
              <a:t> </a:t>
            </a:r>
            <a:r>
              <a:rPr lang="en-US" dirty="0" err="1"/>
              <a:t>menargetkan</a:t>
            </a:r>
            <a:r>
              <a:rPr lang="en-US" dirty="0"/>
              <a:t> customer </a:t>
            </a:r>
            <a:r>
              <a:rPr lang="en-US" dirty="0" err="1"/>
              <a:t>dengan</a:t>
            </a:r>
            <a:r>
              <a:rPr lang="en-US" dirty="0"/>
              <a:t> </a:t>
            </a:r>
            <a:r>
              <a:rPr lang="en-US" dirty="0" err="1"/>
              <a:t>penggunaan</a:t>
            </a:r>
            <a:r>
              <a:rPr lang="en-US" dirty="0"/>
              <a:t> internet </a:t>
            </a:r>
            <a:r>
              <a:rPr lang="en-US" dirty="0" err="1"/>
              <a:t>selama</a:t>
            </a:r>
            <a:r>
              <a:rPr lang="en-US" dirty="0"/>
              <a:t> 100-170 </a:t>
            </a:r>
            <a:r>
              <a:rPr lang="en-US" dirty="0" err="1"/>
              <a:t>menit</a:t>
            </a:r>
            <a:r>
              <a:rPr lang="en-US" dirty="0"/>
              <a:t>/</a:t>
            </a:r>
            <a:r>
              <a:rPr lang="en-US" dirty="0" err="1"/>
              <a:t>hari</a:t>
            </a:r>
            <a:r>
              <a:rPr lang="en-US" dirty="0"/>
              <a:t> </a:t>
            </a:r>
            <a:r>
              <a:rPr lang="en-US" dirty="0" err="1"/>
              <a:t>untuk</a:t>
            </a:r>
            <a:r>
              <a:rPr lang="en-US" dirty="0"/>
              <a:t> </a:t>
            </a:r>
            <a:r>
              <a:rPr lang="en-US" dirty="0" err="1"/>
              <a:t>pengiklanan</a:t>
            </a:r>
            <a:r>
              <a:rPr lang="en-US" dirty="0"/>
              <a:t> </a:t>
            </a:r>
            <a:r>
              <a:rPr lang="en-US" dirty="0" err="1"/>
              <a:t>dari</a:t>
            </a:r>
            <a:r>
              <a:rPr lang="en-US" dirty="0"/>
              <a:t> </a:t>
            </a:r>
            <a:r>
              <a:rPr lang="en-US" dirty="0" err="1"/>
              <a:t>perusahaan</a:t>
            </a:r>
            <a:r>
              <a:rPr lang="en-US" dirty="0"/>
              <a:t>. Hal </a:t>
            </a:r>
            <a:r>
              <a:rPr lang="en-US" dirty="0" err="1"/>
              <a:t>ini</a:t>
            </a:r>
            <a:r>
              <a:rPr lang="en-US" dirty="0"/>
              <a:t> </a:t>
            </a:r>
            <a:r>
              <a:rPr lang="en-US" dirty="0" err="1"/>
              <a:t>dapat</a:t>
            </a:r>
            <a:r>
              <a:rPr lang="en-US" dirty="0"/>
              <a:t> </a:t>
            </a:r>
            <a:r>
              <a:rPr lang="en-US" dirty="0" err="1"/>
              <a:t>mengoptimasi</a:t>
            </a:r>
            <a:r>
              <a:rPr lang="en-US" dirty="0"/>
              <a:t> </a:t>
            </a:r>
            <a:r>
              <a:rPr lang="en-US" dirty="0" err="1"/>
              <a:t>biaya</a:t>
            </a:r>
            <a:r>
              <a:rPr lang="en-US" dirty="0"/>
              <a:t> </a:t>
            </a:r>
            <a:r>
              <a:rPr lang="en-US" dirty="0" err="1"/>
              <a:t>pemasangan</a:t>
            </a:r>
            <a:r>
              <a:rPr lang="en-US" dirty="0"/>
              <a:t> </a:t>
            </a:r>
            <a:r>
              <a:rPr lang="en-US" dirty="0" err="1"/>
              <a:t>iklan</a:t>
            </a:r>
            <a:r>
              <a:rPr lang="en-US" dirty="0"/>
              <a:t> di platform </a:t>
            </a:r>
            <a:r>
              <a:rPr lang="en-US" dirty="0" err="1"/>
              <a:t>menjadi</a:t>
            </a:r>
            <a:r>
              <a:rPr lang="en-US" dirty="0"/>
              <a:t> </a:t>
            </a:r>
            <a:r>
              <a:rPr lang="en-US" dirty="0" err="1"/>
              <a:t>lebih</a:t>
            </a:r>
            <a:r>
              <a:rPr lang="en-US" dirty="0"/>
              <a:t> </a:t>
            </a:r>
            <a:r>
              <a:rPr lang="en-US" dirty="0" err="1"/>
              <a:t>baik</a:t>
            </a:r>
            <a:r>
              <a:rPr lang="en-US" dirty="0"/>
              <a:t> </a:t>
            </a:r>
            <a:r>
              <a:rPr lang="en-US" dirty="0" err="1"/>
              <a:t>karena</a:t>
            </a:r>
            <a:r>
              <a:rPr lang="en-US" dirty="0"/>
              <a:t> </a:t>
            </a:r>
            <a:r>
              <a:rPr lang="en-US" dirty="0" err="1"/>
              <a:t>langsung</a:t>
            </a:r>
            <a:r>
              <a:rPr lang="en-US" dirty="0"/>
              <a:t> </a:t>
            </a:r>
            <a:r>
              <a:rPr lang="en-US" dirty="0" err="1"/>
              <a:t>menargetkan</a:t>
            </a:r>
            <a:r>
              <a:rPr lang="en-US" dirty="0"/>
              <a:t> </a:t>
            </a:r>
            <a:r>
              <a:rPr lang="en-US" dirty="0" err="1"/>
              <a:t>ke</a:t>
            </a:r>
            <a:r>
              <a:rPr lang="en-US" dirty="0"/>
              <a:t> customer yang </a:t>
            </a:r>
            <a:r>
              <a:rPr lang="en-US" dirty="0" err="1"/>
              <a:t>cenderung</a:t>
            </a:r>
            <a:r>
              <a:rPr lang="en-US" dirty="0"/>
              <a:t> </a:t>
            </a:r>
            <a:r>
              <a:rPr lang="en-US" dirty="0" err="1"/>
              <a:t>mengklik</a:t>
            </a:r>
            <a:r>
              <a:rPr lang="en-US" dirty="0"/>
              <a:t> </a:t>
            </a:r>
            <a:r>
              <a:rPr lang="en-US" dirty="0" err="1"/>
              <a:t>iklan</a:t>
            </a:r>
            <a:r>
              <a:rPr lang="en-US" dirty="0"/>
              <a:t> </a:t>
            </a:r>
            <a:r>
              <a:rPr lang="en-US" dirty="0" err="1"/>
              <a:t>dibanding</a:t>
            </a:r>
            <a:r>
              <a:rPr lang="en-US" dirty="0"/>
              <a:t> </a:t>
            </a:r>
            <a:r>
              <a:rPr lang="en-US" dirty="0" err="1"/>
              <a:t>sebelumnya</a:t>
            </a:r>
            <a:r>
              <a:rPr lang="en-US" dirty="0"/>
              <a:t>.</a:t>
            </a:r>
            <a:endParaRPr lang="en-ID"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EDA </a:t>
            </a:r>
            <a:r>
              <a:rPr lang="en-US" sz="1500" b="1" dirty="0" err="1">
                <a:solidFill>
                  <a:schemeClr val="dk1"/>
                </a:solidFill>
              </a:rPr>
              <a:t>berdasarkan</a:t>
            </a:r>
            <a:r>
              <a:rPr lang="en-US" sz="1500" b="1" dirty="0">
                <a:solidFill>
                  <a:schemeClr val="dk1"/>
                </a:solidFill>
              </a:rPr>
              <a:t> Feature Importance</a:t>
            </a:r>
          </a:p>
          <a:p>
            <a:pPr marL="476250" lvl="0" algn="l" rtl="0">
              <a:spcBef>
                <a:spcPts val="0"/>
              </a:spcBef>
              <a:spcAft>
                <a:spcPts val="0"/>
              </a:spcAft>
              <a:buClr>
                <a:schemeClr val="dk1"/>
              </a:buClr>
              <a:buSzPts val="1500"/>
              <a:buFont typeface="+mj-lt"/>
              <a:buAutoNum type="arabicPeriod" startAt="2"/>
            </a:pPr>
            <a:r>
              <a:rPr lang="en-US" sz="1500" dirty="0">
                <a:solidFill>
                  <a:schemeClr val="dk1"/>
                </a:solidFill>
              </a:rPr>
              <a:t>Daily Time Spent on Site</a:t>
            </a:r>
            <a:endParaRPr sz="1500" dirty="0">
              <a:solidFill>
                <a:schemeClr val="dk1"/>
              </a:solidFill>
            </a:endParaRPr>
          </a:p>
        </p:txBody>
      </p:sp>
      <p:sp>
        <p:nvSpPr>
          <p:cNvPr id="6" name="TextBox 5">
            <a:extLst>
              <a:ext uri="{FF2B5EF4-FFF2-40B4-BE49-F238E27FC236}">
                <a16:creationId xmlns:a16="http://schemas.microsoft.com/office/drawing/2014/main" id="{8126160A-27A9-1B9F-4887-9B632EB59A3F}"/>
              </a:ext>
            </a:extLst>
          </p:cNvPr>
          <p:cNvSpPr txBox="1"/>
          <p:nvPr/>
        </p:nvSpPr>
        <p:spPr>
          <a:xfrm>
            <a:off x="4861112" y="1042147"/>
            <a:ext cx="3926541" cy="2893100"/>
          </a:xfrm>
          <a:prstGeom prst="rect">
            <a:avLst/>
          </a:prstGeom>
          <a:noFill/>
        </p:spPr>
        <p:txBody>
          <a:bodyPr wrap="square" rtlCol="0">
            <a:spAutoFit/>
          </a:bodyPr>
          <a:lstStyle/>
          <a:p>
            <a:pPr algn="just"/>
            <a:r>
              <a:rPr lang="en-US" dirty="0"/>
              <a:t>Customer yang </a:t>
            </a:r>
            <a:r>
              <a:rPr lang="en-US" dirty="0" err="1"/>
              <a:t>mengklik</a:t>
            </a:r>
            <a:r>
              <a:rPr lang="en-US" dirty="0"/>
              <a:t> </a:t>
            </a:r>
            <a:r>
              <a:rPr lang="en-US" dirty="0" err="1"/>
              <a:t>iklan</a:t>
            </a:r>
            <a:r>
              <a:rPr lang="en-US" dirty="0"/>
              <a:t> </a:t>
            </a:r>
            <a:r>
              <a:rPr lang="en-US" dirty="0" err="1"/>
              <a:t>cenderung</a:t>
            </a:r>
            <a:r>
              <a:rPr lang="en-US" dirty="0"/>
              <a:t> </a:t>
            </a:r>
            <a:r>
              <a:rPr lang="en-US" dirty="0" err="1"/>
              <a:t>merupakan</a:t>
            </a:r>
            <a:r>
              <a:rPr lang="en-US" dirty="0"/>
              <a:t> customer </a:t>
            </a:r>
            <a:r>
              <a:rPr lang="en-US" dirty="0" err="1"/>
              <a:t>dengan</a:t>
            </a:r>
            <a:r>
              <a:rPr lang="en-US" dirty="0"/>
              <a:t> </a:t>
            </a:r>
            <a:r>
              <a:rPr lang="en-US" dirty="0" err="1"/>
              <a:t>nilai</a:t>
            </a:r>
            <a:r>
              <a:rPr lang="en-US" dirty="0"/>
              <a:t> Daily Time Spent on Site yang </a:t>
            </a:r>
            <a:r>
              <a:rPr lang="en-US" dirty="0" err="1"/>
              <a:t>lebih</a:t>
            </a:r>
            <a:r>
              <a:rPr lang="en-US" dirty="0"/>
              <a:t> </a:t>
            </a:r>
            <a:r>
              <a:rPr lang="en-US" dirty="0" err="1"/>
              <a:t>sedikit</a:t>
            </a:r>
            <a:r>
              <a:rPr lang="en-US" dirty="0"/>
              <a:t> </a:t>
            </a:r>
            <a:r>
              <a:rPr lang="en-US" dirty="0" err="1"/>
              <a:t>dibanding</a:t>
            </a:r>
            <a:r>
              <a:rPr lang="en-US" dirty="0"/>
              <a:t> yang </a:t>
            </a:r>
            <a:r>
              <a:rPr lang="en-US" dirty="0" err="1"/>
              <a:t>tidak</a:t>
            </a:r>
            <a:r>
              <a:rPr lang="en-US" dirty="0"/>
              <a:t> </a:t>
            </a:r>
            <a:r>
              <a:rPr lang="en-US" dirty="0" err="1"/>
              <a:t>mengklik</a:t>
            </a:r>
            <a:r>
              <a:rPr lang="en-US" dirty="0"/>
              <a:t> </a:t>
            </a:r>
            <a:r>
              <a:rPr lang="en-US" dirty="0" err="1"/>
              <a:t>iklan</a:t>
            </a:r>
            <a:r>
              <a:rPr lang="en-US" dirty="0"/>
              <a:t>. Oleh </a:t>
            </a:r>
            <a:r>
              <a:rPr lang="en-US" dirty="0" err="1"/>
              <a:t>karena</a:t>
            </a:r>
            <a:r>
              <a:rPr lang="en-US" dirty="0"/>
              <a:t> </a:t>
            </a:r>
            <a:r>
              <a:rPr lang="en-US" dirty="0" err="1"/>
              <a:t>itu</a:t>
            </a:r>
            <a:r>
              <a:rPr lang="en-US" dirty="0"/>
              <a:t>, </a:t>
            </a:r>
            <a:r>
              <a:rPr lang="en-US" dirty="0" err="1"/>
              <a:t>tim</a:t>
            </a:r>
            <a:r>
              <a:rPr lang="en-US" dirty="0"/>
              <a:t> Data Scientist </a:t>
            </a:r>
            <a:r>
              <a:rPr lang="en-US" dirty="0" err="1"/>
              <a:t>diharapkan</a:t>
            </a:r>
            <a:r>
              <a:rPr lang="en-US" dirty="0"/>
              <a:t> </a:t>
            </a:r>
            <a:r>
              <a:rPr lang="en-US" dirty="0" err="1"/>
              <a:t>dapat</a:t>
            </a:r>
            <a:r>
              <a:rPr lang="en-US" dirty="0"/>
              <a:t> </a:t>
            </a:r>
            <a:r>
              <a:rPr lang="en-US" dirty="0" err="1"/>
              <a:t>membuat</a:t>
            </a:r>
            <a:r>
              <a:rPr lang="en-US" dirty="0"/>
              <a:t> </a:t>
            </a:r>
            <a:r>
              <a:rPr lang="en-US" dirty="0" err="1"/>
              <a:t>sebuah</a:t>
            </a:r>
            <a:r>
              <a:rPr lang="en-US" dirty="0"/>
              <a:t> </a:t>
            </a:r>
            <a:r>
              <a:rPr lang="en-US" dirty="0" err="1"/>
              <a:t>sistem</a:t>
            </a:r>
            <a:r>
              <a:rPr lang="en-US" dirty="0"/>
              <a:t> yang </a:t>
            </a:r>
            <a:r>
              <a:rPr lang="en-US" dirty="0" err="1"/>
              <a:t>dapat</a:t>
            </a:r>
            <a:r>
              <a:rPr lang="en-US" dirty="0"/>
              <a:t> </a:t>
            </a:r>
            <a:r>
              <a:rPr lang="en-US" dirty="0" err="1"/>
              <a:t>menargetkan</a:t>
            </a:r>
            <a:r>
              <a:rPr lang="en-US" dirty="0"/>
              <a:t> customer </a:t>
            </a:r>
            <a:r>
              <a:rPr lang="en-US" dirty="0" err="1"/>
              <a:t>dengan</a:t>
            </a:r>
            <a:r>
              <a:rPr lang="en-US" dirty="0"/>
              <a:t> </a:t>
            </a:r>
            <a:r>
              <a:rPr lang="en-US" dirty="0" err="1"/>
              <a:t>nilai</a:t>
            </a:r>
            <a:r>
              <a:rPr lang="en-US" dirty="0"/>
              <a:t> Daily Time Spent on Site </a:t>
            </a:r>
            <a:r>
              <a:rPr lang="en-US" dirty="0" err="1"/>
              <a:t>selama</a:t>
            </a:r>
            <a:r>
              <a:rPr lang="en-US" dirty="0"/>
              <a:t> 30-60 </a:t>
            </a:r>
            <a:r>
              <a:rPr lang="en-US" dirty="0" err="1"/>
              <a:t>menit</a:t>
            </a:r>
            <a:r>
              <a:rPr lang="en-US" dirty="0"/>
              <a:t>/</a:t>
            </a:r>
            <a:r>
              <a:rPr lang="en-US" dirty="0" err="1"/>
              <a:t>hari</a:t>
            </a:r>
            <a:r>
              <a:rPr lang="en-US" dirty="0"/>
              <a:t> </a:t>
            </a:r>
            <a:r>
              <a:rPr lang="en-US" dirty="0" err="1"/>
              <a:t>untuk</a:t>
            </a:r>
            <a:r>
              <a:rPr lang="en-US" dirty="0"/>
              <a:t> </a:t>
            </a:r>
            <a:r>
              <a:rPr lang="en-US" dirty="0" err="1"/>
              <a:t>pengiklanan</a:t>
            </a:r>
            <a:r>
              <a:rPr lang="en-US" dirty="0"/>
              <a:t> </a:t>
            </a:r>
            <a:r>
              <a:rPr lang="en-US" dirty="0" err="1"/>
              <a:t>dari</a:t>
            </a:r>
            <a:r>
              <a:rPr lang="en-US" dirty="0"/>
              <a:t> </a:t>
            </a:r>
            <a:r>
              <a:rPr lang="en-US" dirty="0" err="1"/>
              <a:t>perusahaan</a:t>
            </a:r>
            <a:r>
              <a:rPr lang="en-US" dirty="0"/>
              <a:t>. Hal </a:t>
            </a:r>
            <a:r>
              <a:rPr lang="en-US" dirty="0" err="1"/>
              <a:t>ini</a:t>
            </a:r>
            <a:r>
              <a:rPr lang="en-US" dirty="0"/>
              <a:t> </a:t>
            </a:r>
            <a:r>
              <a:rPr lang="en-US" dirty="0" err="1"/>
              <a:t>dapat</a:t>
            </a:r>
            <a:r>
              <a:rPr lang="en-US" dirty="0"/>
              <a:t> </a:t>
            </a:r>
            <a:r>
              <a:rPr lang="en-US" dirty="0" err="1"/>
              <a:t>mengoptimasi</a:t>
            </a:r>
            <a:r>
              <a:rPr lang="en-US" dirty="0"/>
              <a:t> </a:t>
            </a:r>
            <a:r>
              <a:rPr lang="en-US" dirty="0" err="1"/>
              <a:t>biaya</a:t>
            </a:r>
            <a:r>
              <a:rPr lang="en-US" dirty="0"/>
              <a:t> </a:t>
            </a:r>
            <a:r>
              <a:rPr lang="en-US" dirty="0" err="1"/>
              <a:t>pemasangan</a:t>
            </a:r>
            <a:r>
              <a:rPr lang="en-US" dirty="0"/>
              <a:t> </a:t>
            </a:r>
            <a:r>
              <a:rPr lang="en-US" dirty="0" err="1"/>
              <a:t>iklan</a:t>
            </a:r>
            <a:r>
              <a:rPr lang="en-US" dirty="0"/>
              <a:t> di platform </a:t>
            </a:r>
            <a:r>
              <a:rPr lang="en-US" dirty="0" err="1"/>
              <a:t>menjadi</a:t>
            </a:r>
            <a:r>
              <a:rPr lang="en-US" dirty="0"/>
              <a:t> </a:t>
            </a:r>
            <a:r>
              <a:rPr lang="en-US" dirty="0" err="1"/>
              <a:t>lebih</a:t>
            </a:r>
            <a:r>
              <a:rPr lang="en-US" dirty="0"/>
              <a:t> </a:t>
            </a:r>
            <a:r>
              <a:rPr lang="en-US" dirty="0" err="1"/>
              <a:t>baik</a:t>
            </a:r>
            <a:r>
              <a:rPr lang="en-US" dirty="0"/>
              <a:t> </a:t>
            </a:r>
            <a:r>
              <a:rPr lang="en-US" dirty="0" err="1"/>
              <a:t>karena</a:t>
            </a:r>
            <a:r>
              <a:rPr lang="en-US" dirty="0"/>
              <a:t> </a:t>
            </a:r>
            <a:r>
              <a:rPr lang="en-US" dirty="0" err="1"/>
              <a:t>langsung</a:t>
            </a:r>
            <a:r>
              <a:rPr lang="en-US" dirty="0"/>
              <a:t> </a:t>
            </a:r>
            <a:r>
              <a:rPr lang="en-US" dirty="0" err="1"/>
              <a:t>menargetkan</a:t>
            </a:r>
            <a:r>
              <a:rPr lang="en-US" dirty="0"/>
              <a:t> </a:t>
            </a:r>
            <a:r>
              <a:rPr lang="en-US" dirty="0" err="1"/>
              <a:t>ke</a:t>
            </a:r>
            <a:r>
              <a:rPr lang="en-US" dirty="0"/>
              <a:t> customer yang </a:t>
            </a:r>
            <a:r>
              <a:rPr lang="en-US" dirty="0" err="1"/>
              <a:t>cenderung</a:t>
            </a:r>
            <a:r>
              <a:rPr lang="en-US" dirty="0"/>
              <a:t> </a:t>
            </a:r>
            <a:r>
              <a:rPr lang="en-US" dirty="0" err="1"/>
              <a:t>mengklik</a:t>
            </a:r>
            <a:r>
              <a:rPr lang="en-US" dirty="0"/>
              <a:t> </a:t>
            </a:r>
            <a:r>
              <a:rPr lang="en-US" dirty="0" err="1"/>
              <a:t>iklan</a:t>
            </a:r>
            <a:r>
              <a:rPr lang="en-US" dirty="0"/>
              <a:t> </a:t>
            </a:r>
            <a:r>
              <a:rPr lang="en-US" dirty="0" err="1"/>
              <a:t>dibanding</a:t>
            </a:r>
            <a:r>
              <a:rPr lang="en-US" dirty="0"/>
              <a:t> </a:t>
            </a:r>
            <a:r>
              <a:rPr lang="en-US" dirty="0" err="1"/>
              <a:t>sebelumnya</a:t>
            </a:r>
            <a:r>
              <a:rPr lang="en-US" dirty="0"/>
              <a:t>.</a:t>
            </a:r>
            <a:endParaRPr lang="en-ID" dirty="0"/>
          </a:p>
        </p:txBody>
      </p:sp>
      <p:pic>
        <p:nvPicPr>
          <p:cNvPr id="2050" name="Picture 2">
            <a:extLst>
              <a:ext uri="{FF2B5EF4-FFF2-40B4-BE49-F238E27FC236}">
                <a16:creationId xmlns:a16="http://schemas.microsoft.com/office/drawing/2014/main" id="{B3C88134-A6A3-79DE-211A-82EF7B09D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12" y="1295179"/>
            <a:ext cx="4135888" cy="335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5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Business Simulation</a:t>
            </a:r>
            <a:endParaRPr sz="1500" dirty="0">
              <a:solidFill>
                <a:schemeClr val="dk1"/>
              </a:solidFill>
            </a:endParaRPr>
          </a:p>
        </p:txBody>
      </p:sp>
      <p:sp>
        <p:nvSpPr>
          <p:cNvPr id="2" name="Rectangle 1">
            <a:extLst>
              <a:ext uri="{FF2B5EF4-FFF2-40B4-BE49-F238E27FC236}">
                <a16:creationId xmlns:a16="http://schemas.microsoft.com/office/drawing/2014/main" id="{E4F56641-5EE3-57B8-719A-B4B3544ED0A6}"/>
              </a:ext>
            </a:extLst>
          </p:cNvPr>
          <p:cNvSpPr/>
          <p:nvPr/>
        </p:nvSpPr>
        <p:spPr>
          <a:xfrm>
            <a:off x="235322" y="1066766"/>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Modeling</a:t>
            </a:r>
            <a:endParaRPr lang="en-ID" dirty="0"/>
          </a:p>
        </p:txBody>
      </p:sp>
      <p:sp>
        <p:nvSpPr>
          <p:cNvPr id="3" name="Rectangle 2">
            <a:extLst>
              <a:ext uri="{FF2B5EF4-FFF2-40B4-BE49-F238E27FC236}">
                <a16:creationId xmlns:a16="http://schemas.microsoft.com/office/drawing/2014/main" id="{68C55DC9-2A4C-523A-3765-AC1BBAFFB6EF}"/>
              </a:ext>
            </a:extLst>
          </p:cNvPr>
          <p:cNvSpPr/>
          <p:nvPr/>
        </p:nvSpPr>
        <p:spPr>
          <a:xfrm>
            <a:off x="235322" y="2919733"/>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Modeling</a:t>
            </a:r>
            <a:endParaRPr lang="en-ID" dirty="0"/>
          </a:p>
        </p:txBody>
      </p:sp>
      <p:sp>
        <p:nvSpPr>
          <p:cNvPr id="7" name="Rectangle: Rounded Corners 6">
            <a:extLst>
              <a:ext uri="{FF2B5EF4-FFF2-40B4-BE49-F238E27FC236}">
                <a16:creationId xmlns:a16="http://schemas.microsoft.com/office/drawing/2014/main" id="{B5A3B6FD-5B64-492B-A9D1-7F43722FC9D3}"/>
              </a:ext>
            </a:extLst>
          </p:cNvPr>
          <p:cNvSpPr/>
          <p:nvPr/>
        </p:nvSpPr>
        <p:spPr>
          <a:xfrm>
            <a:off x="679075" y="1593072"/>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Seluruh</a:t>
            </a:r>
            <a:r>
              <a:rPr lang="en-US" dirty="0">
                <a:solidFill>
                  <a:schemeClr val="tx1"/>
                </a:solidFill>
              </a:rPr>
              <a:t> user yang </a:t>
            </a:r>
            <a:r>
              <a:rPr lang="en-US" dirty="0" err="1">
                <a:solidFill>
                  <a:schemeClr val="tx1"/>
                </a:solidFill>
              </a:rPr>
              <a:t>mengunjungi</a:t>
            </a:r>
            <a:r>
              <a:rPr lang="en-US" dirty="0">
                <a:solidFill>
                  <a:schemeClr val="tx1"/>
                </a:solidFill>
              </a:rPr>
              <a:t> website</a:t>
            </a:r>
            <a:endParaRPr lang="en-ID" dirty="0">
              <a:solidFill>
                <a:schemeClr val="tx1"/>
              </a:solidFill>
            </a:endParaRPr>
          </a:p>
        </p:txBody>
      </p:sp>
      <p:sp>
        <p:nvSpPr>
          <p:cNvPr id="8" name="Rectangle: Rounded Corners 7">
            <a:extLst>
              <a:ext uri="{FF2B5EF4-FFF2-40B4-BE49-F238E27FC236}">
                <a16:creationId xmlns:a16="http://schemas.microsoft.com/office/drawing/2014/main" id="{235BA576-8FF4-3D61-892E-2763EEA91719}"/>
              </a:ext>
            </a:extLst>
          </p:cNvPr>
          <p:cNvSpPr/>
          <p:nvPr/>
        </p:nvSpPr>
        <p:spPr>
          <a:xfrm>
            <a:off x="3346078" y="1593072"/>
            <a:ext cx="2489948"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Seluruh</a:t>
            </a:r>
            <a:r>
              <a:rPr lang="en-US" dirty="0">
                <a:solidFill>
                  <a:schemeClr val="tx1"/>
                </a:solidFill>
              </a:rPr>
              <a:t> user </a:t>
            </a:r>
            <a:r>
              <a:rPr lang="en-US" dirty="0" err="1">
                <a:solidFill>
                  <a:schemeClr val="tx1"/>
                </a:solidFill>
              </a:rPr>
              <a:t>tersebut</a:t>
            </a:r>
            <a:r>
              <a:rPr lang="en-US" dirty="0">
                <a:solidFill>
                  <a:schemeClr val="tx1"/>
                </a:solidFill>
              </a:rPr>
              <a:t> </a:t>
            </a:r>
            <a:r>
              <a:rPr lang="en-US" dirty="0" err="1">
                <a:solidFill>
                  <a:schemeClr val="tx1"/>
                </a:solidFill>
              </a:rPr>
              <a:t>diberikan</a:t>
            </a:r>
            <a:r>
              <a:rPr lang="en-US" dirty="0">
                <a:solidFill>
                  <a:schemeClr val="tx1"/>
                </a:solidFill>
              </a:rPr>
              <a:t> </a:t>
            </a:r>
            <a:r>
              <a:rPr lang="en-US" dirty="0" err="1">
                <a:solidFill>
                  <a:schemeClr val="tx1"/>
                </a:solidFill>
              </a:rPr>
              <a:t>tayangan</a:t>
            </a:r>
            <a:r>
              <a:rPr lang="en-US" dirty="0">
                <a:solidFill>
                  <a:schemeClr val="tx1"/>
                </a:solidFill>
              </a:rPr>
              <a:t> </a:t>
            </a:r>
            <a:r>
              <a:rPr lang="en-US" dirty="0" err="1">
                <a:solidFill>
                  <a:schemeClr val="tx1"/>
                </a:solidFill>
              </a:rPr>
              <a:t>iklan</a:t>
            </a:r>
            <a:endParaRPr lang="en-ID" dirty="0">
              <a:solidFill>
                <a:schemeClr val="tx1"/>
              </a:solidFill>
            </a:endParaRPr>
          </a:p>
        </p:txBody>
      </p:sp>
      <p:cxnSp>
        <p:nvCxnSpPr>
          <p:cNvPr id="10" name="Straight Arrow Connector 9">
            <a:extLst>
              <a:ext uri="{FF2B5EF4-FFF2-40B4-BE49-F238E27FC236}">
                <a16:creationId xmlns:a16="http://schemas.microsoft.com/office/drawing/2014/main" id="{A6A258F2-2F4D-1D25-6A4E-DDA8FB512D42}"/>
              </a:ext>
            </a:extLst>
          </p:cNvPr>
          <p:cNvCxnSpPr>
            <a:cxnSpLocks/>
            <a:stCxn id="7" idx="3"/>
          </p:cNvCxnSpPr>
          <p:nvPr/>
        </p:nvCxnSpPr>
        <p:spPr>
          <a:xfrm>
            <a:off x="2763370"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05606C18-239F-0FE5-5694-82CB8A3C311E}"/>
              </a:ext>
            </a:extLst>
          </p:cNvPr>
          <p:cNvSpPr/>
          <p:nvPr/>
        </p:nvSpPr>
        <p:spPr>
          <a:xfrm>
            <a:off x="6416493" y="1593071"/>
            <a:ext cx="2236692"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 user </a:t>
            </a:r>
            <a:r>
              <a:rPr lang="en-US" dirty="0" err="1">
                <a:solidFill>
                  <a:schemeClr val="tx1"/>
                </a:solidFill>
              </a:rPr>
              <a:t>mengklik</a:t>
            </a:r>
            <a:r>
              <a:rPr lang="en-US" dirty="0">
                <a:solidFill>
                  <a:schemeClr val="tx1"/>
                </a:solidFill>
              </a:rPr>
              <a:t> </a:t>
            </a:r>
            <a:r>
              <a:rPr lang="en-US" dirty="0" err="1">
                <a:solidFill>
                  <a:schemeClr val="tx1"/>
                </a:solidFill>
              </a:rPr>
              <a:t>iklan</a:t>
            </a:r>
            <a:r>
              <a:rPr lang="en-US" dirty="0">
                <a:solidFill>
                  <a:schemeClr val="tx1"/>
                </a:solidFill>
              </a:rPr>
              <a:t> dan 50% </a:t>
            </a:r>
            <a:r>
              <a:rPr lang="en-US" dirty="0" err="1">
                <a:solidFill>
                  <a:schemeClr val="tx1"/>
                </a:solidFill>
              </a:rPr>
              <a:t>lainnya</a:t>
            </a:r>
            <a:r>
              <a:rPr lang="en-US" dirty="0">
                <a:solidFill>
                  <a:schemeClr val="tx1"/>
                </a:solidFill>
              </a:rPr>
              <a:t> </a:t>
            </a:r>
            <a:r>
              <a:rPr lang="en-US" dirty="0" err="1">
                <a:solidFill>
                  <a:schemeClr val="tx1"/>
                </a:solidFill>
              </a:rPr>
              <a:t>tidak</a:t>
            </a:r>
            <a:endParaRPr lang="en-ID" dirty="0">
              <a:solidFill>
                <a:schemeClr val="tx1"/>
              </a:solidFill>
            </a:endParaRPr>
          </a:p>
        </p:txBody>
      </p:sp>
      <p:cxnSp>
        <p:nvCxnSpPr>
          <p:cNvPr id="14" name="Straight Arrow Connector 13">
            <a:extLst>
              <a:ext uri="{FF2B5EF4-FFF2-40B4-BE49-F238E27FC236}">
                <a16:creationId xmlns:a16="http://schemas.microsoft.com/office/drawing/2014/main" id="{95ACB5ED-4F39-A91D-4430-59ABFABD5B06}"/>
              </a:ext>
            </a:extLst>
          </p:cNvPr>
          <p:cNvCxnSpPr>
            <a:cxnSpLocks/>
          </p:cNvCxnSpPr>
          <p:nvPr/>
        </p:nvCxnSpPr>
        <p:spPr>
          <a:xfrm>
            <a:off x="5836026"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C0E12EEE-CE8C-0F75-5A00-958681A4101F}"/>
              </a:ext>
            </a:extLst>
          </p:cNvPr>
          <p:cNvSpPr/>
          <p:nvPr/>
        </p:nvSpPr>
        <p:spPr>
          <a:xfrm>
            <a:off x="679075" y="3503189"/>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Seluruh</a:t>
            </a:r>
            <a:r>
              <a:rPr lang="en-US" dirty="0">
                <a:solidFill>
                  <a:schemeClr val="tx1"/>
                </a:solidFill>
              </a:rPr>
              <a:t> user yang </a:t>
            </a:r>
            <a:r>
              <a:rPr lang="en-US" dirty="0" err="1">
                <a:solidFill>
                  <a:schemeClr val="tx1"/>
                </a:solidFill>
              </a:rPr>
              <a:t>mengunjungi</a:t>
            </a:r>
            <a:r>
              <a:rPr lang="en-US" dirty="0">
                <a:solidFill>
                  <a:schemeClr val="tx1"/>
                </a:solidFill>
              </a:rPr>
              <a:t> website</a:t>
            </a:r>
            <a:endParaRPr lang="en-ID" dirty="0">
              <a:solidFill>
                <a:schemeClr val="tx1"/>
              </a:solidFill>
            </a:endParaRPr>
          </a:p>
        </p:txBody>
      </p:sp>
      <p:sp>
        <p:nvSpPr>
          <p:cNvPr id="16" name="Rectangle: Rounded Corners 15">
            <a:extLst>
              <a:ext uri="{FF2B5EF4-FFF2-40B4-BE49-F238E27FC236}">
                <a16:creationId xmlns:a16="http://schemas.microsoft.com/office/drawing/2014/main" id="{ACB27BC1-A2E2-4B5A-4B02-E67F28885879}"/>
              </a:ext>
            </a:extLst>
          </p:cNvPr>
          <p:cNvSpPr/>
          <p:nvPr/>
        </p:nvSpPr>
        <p:spPr>
          <a:xfrm>
            <a:off x="3344957" y="3365470"/>
            <a:ext cx="2489948" cy="8603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Melakukan</a:t>
            </a:r>
            <a:r>
              <a:rPr lang="en-US" dirty="0">
                <a:solidFill>
                  <a:schemeClr val="tx1"/>
                </a:solidFill>
              </a:rPr>
              <a:t> </a:t>
            </a:r>
            <a:r>
              <a:rPr lang="en-US" dirty="0" err="1">
                <a:solidFill>
                  <a:schemeClr val="tx1"/>
                </a:solidFill>
              </a:rPr>
              <a:t>prediksi</a:t>
            </a:r>
            <a:r>
              <a:rPr lang="en-US" dirty="0">
                <a:solidFill>
                  <a:schemeClr val="tx1"/>
                </a:solidFill>
              </a:rPr>
              <a:t> oleh modeling </a:t>
            </a:r>
            <a:r>
              <a:rPr lang="en-US" dirty="0" err="1">
                <a:solidFill>
                  <a:schemeClr val="tx1"/>
                </a:solidFill>
              </a:rPr>
              <a:t>untuk</a:t>
            </a:r>
            <a:r>
              <a:rPr lang="en-US" dirty="0">
                <a:solidFill>
                  <a:schemeClr val="tx1"/>
                </a:solidFill>
              </a:rPr>
              <a:t> </a:t>
            </a:r>
            <a:r>
              <a:rPr lang="en-US" dirty="0" err="1">
                <a:solidFill>
                  <a:schemeClr val="tx1"/>
                </a:solidFill>
              </a:rPr>
              <a:t>mencari</a:t>
            </a:r>
            <a:r>
              <a:rPr lang="en-US" dirty="0">
                <a:solidFill>
                  <a:schemeClr val="tx1"/>
                </a:solidFill>
              </a:rPr>
              <a:t> customer yang </a:t>
            </a:r>
            <a:r>
              <a:rPr lang="en-US" dirty="0" err="1">
                <a:solidFill>
                  <a:schemeClr val="tx1"/>
                </a:solidFill>
              </a:rPr>
              <a:t>berpotensi</a:t>
            </a:r>
            <a:r>
              <a:rPr lang="en-US" dirty="0">
                <a:solidFill>
                  <a:schemeClr val="tx1"/>
                </a:solidFill>
              </a:rPr>
              <a:t> </a:t>
            </a:r>
            <a:r>
              <a:rPr lang="en-US" dirty="0" err="1">
                <a:solidFill>
                  <a:schemeClr val="tx1"/>
                </a:solidFill>
              </a:rPr>
              <a:t>mengklik</a:t>
            </a:r>
            <a:r>
              <a:rPr lang="en-US" dirty="0">
                <a:solidFill>
                  <a:schemeClr val="tx1"/>
                </a:solidFill>
              </a:rPr>
              <a:t> </a:t>
            </a:r>
            <a:r>
              <a:rPr lang="en-US" dirty="0" err="1">
                <a:solidFill>
                  <a:schemeClr val="tx1"/>
                </a:solidFill>
              </a:rPr>
              <a:t>iklan</a:t>
            </a:r>
            <a:endParaRPr lang="en-ID" dirty="0">
              <a:solidFill>
                <a:schemeClr val="tx1"/>
              </a:solidFill>
            </a:endParaRPr>
          </a:p>
        </p:txBody>
      </p:sp>
      <p:cxnSp>
        <p:nvCxnSpPr>
          <p:cNvPr id="17" name="Straight Arrow Connector 16">
            <a:extLst>
              <a:ext uri="{FF2B5EF4-FFF2-40B4-BE49-F238E27FC236}">
                <a16:creationId xmlns:a16="http://schemas.microsoft.com/office/drawing/2014/main" id="{E5310E72-C795-4AEA-7F37-A93E88BFEDEA}"/>
              </a:ext>
            </a:extLst>
          </p:cNvPr>
          <p:cNvCxnSpPr>
            <a:cxnSpLocks/>
            <a:stCxn id="15" idx="3"/>
          </p:cNvCxnSpPr>
          <p:nvPr/>
        </p:nvCxnSpPr>
        <p:spPr>
          <a:xfrm>
            <a:off x="2763370"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54BCAFD2-F87A-2863-807D-25EF4FD8C1CB}"/>
              </a:ext>
            </a:extLst>
          </p:cNvPr>
          <p:cNvSpPr/>
          <p:nvPr/>
        </p:nvSpPr>
        <p:spPr>
          <a:xfrm>
            <a:off x="6414250" y="3449402"/>
            <a:ext cx="2386850" cy="6925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98% user </a:t>
            </a:r>
            <a:r>
              <a:rPr lang="en-US" dirty="0" err="1">
                <a:solidFill>
                  <a:schemeClr val="tx1"/>
                </a:solidFill>
              </a:rPr>
              <a:t>mengklik</a:t>
            </a:r>
            <a:r>
              <a:rPr lang="en-US" dirty="0">
                <a:solidFill>
                  <a:schemeClr val="tx1"/>
                </a:solidFill>
              </a:rPr>
              <a:t> </a:t>
            </a:r>
            <a:r>
              <a:rPr lang="en-US" dirty="0" err="1">
                <a:solidFill>
                  <a:schemeClr val="tx1"/>
                </a:solidFill>
              </a:rPr>
              <a:t>iklan</a:t>
            </a:r>
            <a:r>
              <a:rPr lang="en-US" dirty="0">
                <a:solidFill>
                  <a:schemeClr val="tx1"/>
                </a:solidFill>
              </a:rPr>
              <a:t> dan </a:t>
            </a:r>
            <a:r>
              <a:rPr lang="en-US" dirty="0" err="1">
                <a:solidFill>
                  <a:schemeClr val="tx1"/>
                </a:solidFill>
              </a:rPr>
              <a:t>hanya</a:t>
            </a:r>
            <a:r>
              <a:rPr lang="en-US" dirty="0">
                <a:solidFill>
                  <a:schemeClr val="tx1"/>
                </a:solidFill>
              </a:rPr>
              <a:t> 2% yang </a:t>
            </a:r>
            <a:r>
              <a:rPr lang="en-US" dirty="0" err="1">
                <a:solidFill>
                  <a:schemeClr val="tx1"/>
                </a:solidFill>
              </a:rPr>
              <a:t>tidak</a:t>
            </a:r>
            <a:r>
              <a:rPr lang="en-US" dirty="0">
                <a:solidFill>
                  <a:schemeClr val="tx1"/>
                </a:solidFill>
              </a:rPr>
              <a:t> (</a:t>
            </a:r>
            <a:r>
              <a:rPr lang="en-US" dirty="0" err="1">
                <a:solidFill>
                  <a:schemeClr val="tx1"/>
                </a:solidFill>
              </a:rPr>
              <a:t>dari</a:t>
            </a:r>
            <a:r>
              <a:rPr lang="en-US" dirty="0">
                <a:solidFill>
                  <a:schemeClr val="tx1"/>
                </a:solidFill>
              </a:rPr>
              <a:t> </a:t>
            </a:r>
            <a:r>
              <a:rPr lang="en-US" dirty="0" err="1">
                <a:solidFill>
                  <a:schemeClr val="tx1"/>
                </a:solidFill>
              </a:rPr>
              <a:t>hasil</a:t>
            </a:r>
            <a:r>
              <a:rPr lang="en-US" dirty="0">
                <a:solidFill>
                  <a:schemeClr val="tx1"/>
                </a:solidFill>
              </a:rPr>
              <a:t> precision)</a:t>
            </a:r>
            <a:endParaRPr lang="en-ID" dirty="0">
              <a:solidFill>
                <a:schemeClr val="tx1"/>
              </a:solidFill>
            </a:endParaRPr>
          </a:p>
        </p:txBody>
      </p:sp>
      <p:cxnSp>
        <p:nvCxnSpPr>
          <p:cNvPr id="19" name="Straight Arrow Connector 18">
            <a:extLst>
              <a:ext uri="{FF2B5EF4-FFF2-40B4-BE49-F238E27FC236}">
                <a16:creationId xmlns:a16="http://schemas.microsoft.com/office/drawing/2014/main" id="{BA6F854C-62C2-77A3-B514-5CE5F93801C1}"/>
              </a:ext>
            </a:extLst>
          </p:cNvPr>
          <p:cNvCxnSpPr>
            <a:cxnSpLocks/>
          </p:cNvCxnSpPr>
          <p:nvPr/>
        </p:nvCxnSpPr>
        <p:spPr>
          <a:xfrm>
            <a:off x="5836026"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FBCA6B19-64B9-A8B5-9BE2-FF1F0F5FABC6}"/>
              </a:ext>
            </a:extLst>
          </p:cNvPr>
          <p:cNvSpPr/>
          <p:nvPr/>
        </p:nvSpPr>
        <p:spPr>
          <a:xfrm>
            <a:off x="127747" y="948018"/>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454BD3E4-3498-6DE6-DA1B-AA89A21A4FAC}"/>
              </a:ext>
            </a:extLst>
          </p:cNvPr>
          <p:cNvSpPr/>
          <p:nvPr/>
        </p:nvSpPr>
        <p:spPr>
          <a:xfrm>
            <a:off x="127747" y="2762627"/>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8243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Business Simulation (</a:t>
            </a:r>
            <a:r>
              <a:rPr lang="en-US" sz="1500" b="1" dirty="0" err="1">
                <a:solidFill>
                  <a:schemeClr val="dk1"/>
                </a:solidFill>
              </a:rPr>
              <a:t>Asumsi</a:t>
            </a:r>
            <a:r>
              <a:rPr lang="en-US" sz="1500" b="1" dirty="0">
                <a:solidFill>
                  <a:schemeClr val="dk1"/>
                </a:solidFill>
              </a:rPr>
              <a:t> cost </a:t>
            </a:r>
            <a:r>
              <a:rPr lang="en-US" sz="1500" b="1" dirty="0" err="1">
                <a:solidFill>
                  <a:schemeClr val="dk1"/>
                </a:solidFill>
              </a:rPr>
              <a:t>pemasangan</a:t>
            </a:r>
            <a:r>
              <a:rPr lang="en-US" sz="1500" b="1" dirty="0">
                <a:solidFill>
                  <a:schemeClr val="dk1"/>
                </a:solidFill>
              </a:rPr>
              <a:t> </a:t>
            </a:r>
            <a:r>
              <a:rPr lang="en-US" sz="1500" b="1" dirty="0" err="1">
                <a:solidFill>
                  <a:schemeClr val="dk1"/>
                </a:solidFill>
              </a:rPr>
              <a:t>iklan</a:t>
            </a:r>
            <a:r>
              <a:rPr lang="en-US" sz="1500" b="1" dirty="0">
                <a:solidFill>
                  <a:schemeClr val="dk1"/>
                </a:solidFill>
              </a:rPr>
              <a:t> </a:t>
            </a:r>
            <a:r>
              <a:rPr lang="en-US" sz="1500" b="1" dirty="0" err="1">
                <a:solidFill>
                  <a:schemeClr val="dk1"/>
                </a:solidFill>
              </a:rPr>
              <a:t>adalah</a:t>
            </a:r>
            <a:r>
              <a:rPr lang="en-US" sz="1500" b="1" dirty="0">
                <a:solidFill>
                  <a:schemeClr val="dk1"/>
                </a:solidFill>
              </a:rPr>
              <a:t> 0.01$/</a:t>
            </a:r>
            <a:r>
              <a:rPr lang="en-US" sz="1500" b="1" dirty="0" err="1">
                <a:solidFill>
                  <a:schemeClr val="dk1"/>
                </a:solidFill>
              </a:rPr>
              <a:t>tayang</a:t>
            </a:r>
            <a:r>
              <a:rPr lang="en-US" sz="1500" b="1" dirty="0">
                <a:solidFill>
                  <a:schemeClr val="dk1"/>
                </a:solidFill>
              </a:rPr>
              <a:t>)</a:t>
            </a:r>
            <a:endParaRPr sz="1500" dirty="0">
              <a:solidFill>
                <a:schemeClr val="dk1"/>
              </a:solidFill>
            </a:endParaRPr>
          </a:p>
        </p:txBody>
      </p:sp>
      <p:sp>
        <p:nvSpPr>
          <p:cNvPr id="2" name="Rectangle 1">
            <a:extLst>
              <a:ext uri="{FF2B5EF4-FFF2-40B4-BE49-F238E27FC236}">
                <a16:creationId xmlns:a16="http://schemas.microsoft.com/office/drawing/2014/main" id="{E4F56641-5EE3-57B8-719A-B4B3544ED0A6}"/>
              </a:ext>
            </a:extLst>
          </p:cNvPr>
          <p:cNvSpPr/>
          <p:nvPr/>
        </p:nvSpPr>
        <p:spPr>
          <a:xfrm>
            <a:off x="235322" y="1066766"/>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Modeling</a:t>
            </a:r>
            <a:endParaRPr lang="en-ID" dirty="0"/>
          </a:p>
        </p:txBody>
      </p:sp>
      <p:sp>
        <p:nvSpPr>
          <p:cNvPr id="3" name="Rectangle 2">
            <a:extLst>
              <a:ext uri="{FF2B5EF4-FFF2-40B4-BE49-F238E27FC236}">
                <a16:creationId xmlns:a16="http://schemas.microsoft.com/office/drawing/2014/main" id="{68C55DC9-2A4C-523A-3765-AC1BBAFFB6EF}"/>
              </a:ext>
            </a:extLst>
          </p:cNvPr>
          <p:cNvSpPr/>
          <p:nvPr/>
        </p:nvSpPr>
        <p:spPr>
          <a:xfrm>
            <a:off x="235322" y="2919733"/>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Modeling</a:t>
            </a:r>
            <a:endParaRPr lang="en-ID" dirty="0"/>
          </a:p>
        </p:txBody>
      </p:sp>
      <p:sp>
        <p:nvSpPr>
          <p:cNvPr id="7" name="Rectangle: Rounded Corners 6">
            <a:extLst>
              <a:ext uri="{FF2B5EF4-FFF2-40B4-BE49-F238E27FC236}">
                <a16:creationId xmlns:a16="http://schemas.microsoft.com/office/drawing/2014/main" id="{B5A3B6FD-5B64-492B-A9D1-7F43722FC9D3}"/>
              </a:ext>
            </a:extLst>
          </p:cNvPr>
          <p:cNvSpPr/>
          <p:nvPr/>
        </p:nvSpPr>
        <p:spPr>
          <a:xfrm>
            <a:off x="679075" y="1593072"/>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Conversion rate = 50%</a:t>
            </a:r>
            <a:endParaRPr lang="en-ID" dirty="0">
              <a:solidFill>
                <a:schemeClr val="tx1"/>
              </a:solidFill>
            </a:endParaRPr>
          </a:p>
        </p:txBody>
      </p:sp>
      <p:sp>
        <p:nvSpPr>
          <p:cNvPr id="8" name="Rectangle: Rounded Corners 7">
            <a:extLst>
              <a:ext uri="{FF2B5EF4-FFF2-40B4-BE49-F238E27FC236}">
                <a16:creationId xmlns:a16="http://schemas.microsoft.com/office/drawing/2014/main" id="{235BA576-8FF4-3D61-892E-2763EEA91719}"/>
              </a:ext>
            </a:extLst>
          </p:cNvPr>
          <p:cNvSpPr/>
          <p:nvPr/>
        </p:nvSpPr>
        <p:spPr>
          <a:xfrm>
            <a:off x="3346078" y="1437455"/>
            <a:ext cx="2489948" cy="8949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Cost </a:t>
            </a:r>
            <a:r>
              <a:rPr lang="en-US" dirty="0" err="1">
                <a:solidFill>
                  <a:schemeClr val="tx1"/>
                </a:solidFill>
              </a:rPr>
              <a:t>iklan</a:t>
            </a:r>
            <a:r>
              <a:rPr lang="en-US" dirty="0">
                <a:solidFill>
                  <a:schemeClr val="tx1"/>
                </a:solidFill>
              </a:rPr>
              <a:t> = 1000 user * 0.01$ = 10$</a:t>
            </a:r>
          </a:p>
          <a:p>
            <a:pPr marL="285750" indent="-285750">
              <a:buFont typeface="Arial" panose="020B0604020202020204" pitchFamily="34" charset="0"/>
              <a:buChar char="•"/>
            </a:pPr>
            <a:r>
              <a:rPr lang="en-US" dirty="0">
                <a:solidFill>
                  <a:schemeClr val="tx1"/>
                </a:solidFill>
              </a:rPr>
              <a:t>Cost </a:t>
            </a:r>
            <a:r>
              <a:rPr lang="en-US" dirty="0" err="1">
                <a:solidFill>
                  <a:schemeClr val="tx1"/>
                </a:solidFill>
              </a:rPr>
              <a:t>produk</a:t>
            </a:r>
            <a:r>
              <a:rPr lang="en-US" dirty="0">
                <a:solidFill>
                  <a:schemeClr val="tx1"/>
                </a:solidFill>
              </a:rPr>
              <a:t> (</a:t>
            </a:r>
            <a:r>
              <a:rPr lang="en-US" dirty="0" err="1">
                <a:solidFill>
                  <a:schemeClr val="tx1"/>
                </a:solidFill>
              </a:rPr>
              <a:t>asumsi</a:t>
            </a:r>
            <a:r>
              <a:rPr lang="en-US" dirty="0">
                <a:solidFill>
                  <a:schemeClr val="tx1"/>
                </a:solidFill>
              </a:rPr>
              <a:t>) = 50$</a:t>
            </a:r>
          </a:p>
        </p:txBody>
      </p:sp>
      <p:cxnSp>
        <p:nvCxnSpPr>
          <p:cNvPr id="10" name="Straight Arrow Connector 9">
            <a:extLst>
              <a:ext uri="{FF2B5EF4-FFF2-40B4-BE49-F238E27FC236}">
                <a16:creationId xmlns:a16="http://schemas.microsoft.com/office/drawing/2014/main" id="{A6A258F2-2F4D-1D25-6A4E-DDA8FB512D42}"/>
              </a:ext>
            </a:extLst>
          </p:cNvPr>
          <p:cNvCxnSpPr>
            <a:cxnSpLocks/>
            <a:stCxn id="7" idx="3"/>
          </p:cNvCxnSpPr>
          <p:nvPr/>
        </p:nvCxnSpPr>
        <p:spPr>
          <a:xfrm>
            <a:off x="2763370"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05606C18-239F-0FE5-5694-82CB8A3C311E}"/>
              </a:ext>
            </a:extLst>
          </p:cNvPr>
          <p:cNvSpPr/>
          <p:nvPr/>
        </p:nvSpPr>
        <p:spPr>
          <a:xfrm>
            <a:off x="6416493" y="1593071"/>
            <a:ext cx="2236692"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Revenue = 0.2$ * 500 = 100$ </a:t>
            </a:r>
            <a:endParaRPr lang="en-ID" dirty="0">
              <a:solidFill>
                <a:schemeClr val="tx1"/>
              </a:solidFill>
            </a:endParaRPr>
          </a:p>
        </p:txBody>
      </p:sp>
      <p:cxnSp>
        <p:nvCxnSpPr>
          <p:cNvPr id="14" name="Straight Arrow Connector 13">
            <a:extLst>
              <a:ext uri="{FF2B5EF4-FFF2-40B4-BE49-F238E27FC236}">
                <a16:creationId xmlns:a16="http://schemas.microsoft.com/office/drawing/2014/main" id="{95ACB5ED-4F39-A91D-4430-59ABFABD5B06}"/>
              </a:ext>
            </a:extLst>
          </p:cNvPr>
          <p:cNvCxnSpPr>
            <a:cxnSpLocks/>
          </p:cNvCxnSpPr>
          <p:nvPr/>
        </p:nvCxnSpPr>
        <p:spPr>
          <a:xfrm>
            <a:off x="5836026"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C0E12EEE-CE8C-0F75-5A00-958681A4101F}"/>
              </a:ext>
            </a:extLst>
          </p:cNvPr>
          <p:cNvSpPr/>
          <p:nvPr/>
        </p:nvSpPr>
        <p:spPr>
          <a:xfrm>
            <a:off x="679075" y="3503189"/>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Conversion rate = 98%</a:t>
            </a:r>
            <a:endParaRPr lang="en-ID" dirty="0">
              <a:solidFill>
                <a:schemeClr val="tx1"/>
              </a:solidFill>
            </a:endParaRPr>
          </a:p>
        </p:txBody>
      </p:sp>
      <p:sp>
        <p:nvSpPr>
          <p:cNvPr id="16" name="Rectangle: Rounded Corners 15">
            <a:extLst>
              <a:ext uri="{FF2B5EF4-FFF2-40B4-BE49-F238E27FC236}">
                <a16:creationId xmlns:a16="http://schemas.microsoft.com/office/drawing/2014/main" id="{ACB27BC1-A2E2-4B5A-4B02-E67F28885879}"/>
              </a:ext>
            </a:extLst>
          </p:cNvPr>
          <p:cNvSpPr/>
          <p:nvPr/>
        </p:nvSpPr>
        <p:spPr>
          <a:xfrm>
            <a:off x="3344957" y="3365470"/>
            <a:ext cx="2489948" cy="8603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Cost </a:t>
            </a:r>
            <a:r>
              <a:rPr lang="en-US" dirty="0" err="1">
                <a:solidFill>
                  <a:schemeClr val="tx1"/>
                </a:solidFill>
              </a:rPr>
              <a:t>iklan</a:t>
            </a:r>
            <a:r>
              <a:rPr lang="en-US" dirty="0">
                <a:solidFill>
                  <a:schemeClr val="tx1"/>
                </a:solidFill>
              </a:rPr>
              <a:t> = 1000 user * 0.01$ = 10$</a:t>
            </a:r>
          </a:p>
          <a:p>
            <a:pPr marL="285750" indent="-285750">
              <a:buFont typeface="Arial" panose="020B0604020202020204" pitchFamily="34" charset="0"/>
              <a:buChar char="•"/>
            </a:pPr>
            <a:r>
              <a:rPr lang="en-US" dirty="0">
                <a:solidFill>
                  <a:schemeClr val="tx1"/>
                </a:solidFill>
              </a:rPr>
              <a:t>Cost </a:t>
            </a:r>
            <a:r>
              <a:rPr lang="en-US" dirty="0" err="1">
                <a:solidFill>
                  <a:schemeClr val="tx1"/>
                </a:solidFill>
              </a:rPr>
              <a:t>produk</a:t>
            </a:r>
            <a:r>
              <a:rPr lang="en-US" dirty="0">
                <a:solidFill>
                  <a:schemeClr val="tx1"/>
                </a:solidFill>
              </a:rPr>
              <a:t> (</a:t>
            </a:r>
            <a:r>
              <a:rPr lang="en-US" dirty="0" err="1">
                <a:solidFill>
                  <a:schemeClr val="tx1"/>
                </a:solidFill>
              </a:rPr>
              <a:t>asumsi</a:t>
            </a:r>
            <a:r>
              <a:rPr lang="en-US" dirty="0">
                <a:solidFill>
                  <a:schemeClr val="tx1"/>
                </a:solidFill>
              </a:rPr>
              <a:t>) = 50$</a:t>
            </a:r>
          </a:p>
        </p:txBody>
      </p:sp>
      <p:cxnSp>
        <p:nvCxnSpPr>
          <p:cNvPr id="17" name="Straight Arrow Connector 16">
            <a:extLst>
              <a:ext uri="{FF2B5EF4-FFF2-40B4-BE49-F238E27FC236}">
                <a16:creationId xmlns:a16="http://schemas.microsoft.com/office/drawing/2014/main" id="{E5310E72-C795-4AEA-7F37-A93E88BFEDEA}"/>
              </a:ext>
            </a:extLst>
          </p:cNvPr>
          <p:cNvCxnSpPr>
            <a:cxnSpLocks/>
            <a:stCxn id="15" idx="3"/>
          </p:cNvCxnSpPr>
          <p:nvPr/>
        </p:nvCxnSpPr>
        <p:spPr>
          <a:xfrm>
            <a:off x="2763370"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54BCAFD2-F87A-2863-807D-25EF4FD8C1CB}"/>
              </a:ext>
            </a:extLst>
          </p:cNvPr>
          <p:cNvSpPr/>
          <p:nvPr/>
        </p:nvSpPr>
        <p:spPr>
          <a:xfrm>
            <a:off x="6414250" y="3449402"/>
            <a:ext cx="2386850" cy="6925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Revenue = 0.2$ * 980 = 196$ </a:t>
            </a:r>
            <a:endParaRPr lang="en-ID" dirty="0">
              <a:solidFill>
                <a:schemeClr val="tx1"/>
              </a:solidFill>
            </a:endParaRPr>
          </a:p>
        </p:txBody>
      </p:sp>
      <p:cxnSp>
        <p:nvCxnSpPr>
          <p:cNvPr id="19" name="Straight Arrow Connector 18">
            <a:extLst>
              <a:ext uri="{FF2B5EF4-FFF2-40B4-BE49-F238E27FC236}">
                <a16:creationId xmlns:a16="http://schemas.microsoft.com/office/drawing/2014/main" id="{BA6F854C-62C2-77A3-B514-5CE5F93801C1}"/>
              </a:ext>
            </a:extLst>
          </p:cNvPr>
          <p:cNvCxnSpPr>
            <a:cxnSpLocks/>
          </p:cNvCxnSpPr>
          <p:nvPr/>
        </p:nvCxnSpPr>
        <p:spPr>
          <a:xfrm>
            <a:off x="5836026"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FBCA6B19-64B9-A8B5-9BE2-FF1F0F5FABC6}"/>
              </a:ext>
            </a:extLst>
          </p:cNvPr>
          <p:cNvSpPr/>
          <p:nvPr/>
        </p:nvSpPr>
        <p:spPr>
          <a:xfrm>
            <a:off x="127747" y="948018"/>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454BD3E4-3498-6DE6-DA1B-AA89A21A4FAC}"/>
              </a:ext>
            </a:extLst>
          </p:cNvPr>
          <p:cNvSpPr/>
          <p:nvPr/>
        </p:nvSpPr>
        <p:spPr>
          <a:xfrm>
            <a:off x="127747" y="2762627"/>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1C9949F9-5856-7243-260E-AAABF6995DEA}"/>
              </a:ext>
            </a:extLst>
          </p:cNvPr>
          <p:cNvSpPr txBox="1"/>
          <p:nvPr/>
        </p:nvSpPr>
        <p:spPr>
          <a:xfrm>
            <a:off x="6414250" y="935739"/>
            <a:ext cx="2236691" cy="707886"/>
          </a:xfrm>
          <a:prstGeom prst="rect">
            <a:avLst/>
          </a:prstGeom>
          <a:noFill/>
        </p:spPr>
        <p:txBody>
          <a:bodyPr wrap="square" rtlCol="0">
            <a:spAutoFit/>
          </a:bodyPr>
          <a:lstStyle/>
          <a:p>
            <a:pPr algn="just"/>
            <a:r>
              <a:rPr lang="en-US" sz="1000" dirty="0" err="1"/>
              <a:t>Asumsi</a:t>
            </a:r>
            <a:r>
              <a:rPr lang="en-US" sz="1000" dirty="0"/>
              <a:t> </a:t>
            </a:r>
            <a:r>
              <a:rPr lang="en-US" sz="1000" dirty="0" err="1"/>
              <a:t>seluruh</a:t>
            </a:r>
            <a:r>
              <a:rPr lang="en-US" sz="1000" dirty="0"/>
              <a:t> user yang </a:t>
            </a:r>
            <a:r>
              <a:rPr lang="en-US" sz="1000" dirty="0" err="1"/>
              <a:t>klik</a:t>
            </a:r>
            <a:r>
              <a:rPr lang="en-US" sz="1000" dirty="0"/>
              <a:t> </a:t>
            </a:r>
            <a:r>
              <a:rPr lang="en-US" sz="1000" dirty="0" err="1"/>
              <a:t>adalah</a:t>
            </a:r>
            <a:r>
              <a:rPr lang="en-US" sz="1000" dirty="0"/>
              <a:t> </a:t>
            </a:r>
            <a:r>
              <a:rPr lang="en-US" sz="1000" dirty="0" err="1"/>
              <a:t>calon</a:t>
            </a:r>
            <a:r>
              <a:rPr lang="en-US" sz="1000" dirty="0"/>
              <a:t> customer yang </a:t>
            </a:r>
            <a:r>
              <a:rPr lang="en-US" sz="1000" dirty="0" err="1"/>
              <a:t>akan</a:t>
            </a:r>
            <a:r>
              <a:rPr lang="en-US" sz="1000" dirty="0"/>
              <a:t> </a:t>
            </a:r>
            <a:r>
              <a:rPr lang="en-US" sz="1000" dirty="0" err="1"/>
              <a:t>beli</a:t>
            </a:r>
            <a:r>
              <a:rPr lang="en-US" sz="1000" dirty="0"/>
              <a:t> (500 </a:t>
            </a:r>
            <a:r>
              <a:rPr lang="en-US" sz="1000" dirty="0" err="1"/>
              <a:t>dari</a:t>
            </a:r>
            <a:r>
              <a:rPr lang="en-US" sz="1000" dirty="0"/>
              <a:t> 1000) dan </a:t>
            </a:r>
            <a:r>
              <a:rPr lang="en-US" sz="1000" dirty="0" err="1"/>
              <a:t>harga</a:t>
            </a:r>
            <a:r>
              <a:rPr lang="en-US" sz="1000" dirty="0"/>
              <a:t> </a:t>
            </a:r>
            <a:r>
              <a:rPr lang="en-US" sz="1000" dirty="0" err="1"/>
              <a:t>produk</a:t>
            </a:r>
            <a:r>
              <a:rPr lang="en-US" sz="1000" dirty="0"/>
              <a:t> </a:t>
            </a:r>
            <a:r>
              <a:rPr lang="en-US" sz="1000" dirty="0" err="1"/>
              <a:t>adalah</a:t>
            </a:r>
            <a:r>
              <a:rPr lang="en-US" sz="1000" dirty="0"/>
              <a:t> 0.2$/unit</a:t>
            </a:r>
            <a:endParaRPr lang="en-ID" sz="1000" dirty="0"/>
          </a:p>
        </p:txBody>
      </p:sp>
      <p:sp>
        <p:nvSpPr>
          <p:cNvPr id="9" name="TextBox 8">
            <a:extLst>
              <a:ext uri="{FF2B5EF4-FFF2-40B4-BE49-F238E27FC236}">
                <a16:creationId xmlns:a16="http://schemas.microsoft.com/office/drawing/2014/main" id="{E469D034-41DF-19E7-C9DF-7BAD9C53A80C}"/>
              </a:ext>
            </a:extLst>
          </p:cNvPr>
          <p:cNvSpPr txBox="1"/>
          <p:nvPr/>
        </p:nvSpPr>
        <p:spPr>
          <a:xfrm>
            <a:off x="6413129" y="2750220"/>
            <a:ext cx="2236691" cy="707886"/>
          </a:xfrm>
          <a:prstGeom prst="rect">
            <a:avLst/>
          </a:prstGeom>
          <a:noFill/>
        </p:spPr>
        <p:txBody>
          <a:bodyPr wrap="square" rtlCol="0">
            <a:spAutoFit/>
          </a:bodyPr>
          <a:lstStyle/>
          <a:p>
            <a:pPr algn="just"/>
            <a:r>
              <a:rPr lang="en-US" sz="1000" dirty="0" err="1"/>
              <a:t>Asumsi</a:t>
            </a:r>
            <a:r>
              <a:rPr lang="en-US" sz="1000" dirty="0"/>
              <a:t> </a:t>
            </a:r>
            <a:r>
              <a:rPr lang="en-US" sz="1000" dirty="0" err="1"/>
              <a:t>seluruh</a:t>
            </a:r>
            <a:r>
              <a:rPr lang="en-US" sz="1000" dirty="0"/>
              <a:t> user yang </a:t>
            </a:r>
            <a:r>
              <a:rPr lang="en-US" sz="1000" dirty="0" err="1"/>
              <a:t>klik</a:t>
            </a:r>
            <a:r>
              <a:rPr lang="en-US" sz="1000" dirty="0"/>
              <a:t> </a:t>
            </a:r>
            <a:r>
              <a:rPr lang="en-US" sz="1000" dirty="0" err="1"/>
              <a:t>adalah</a:t>
            </a:r>
            <a:r>
              <a:rPr lang="en-US" sz="1000" dirty="0"/>
              <a:t> </a:t>
            </a:r>
            <a:r>
              <a:rPr lang="en-US" sz="1000" dirty="0" err="1"/>
              <a:t>calon</a:t>
            </a:r>
            <a:r>
              <a:rPr lang="en-US" sz="1000" dirty="0"/>
              <a:t> customer yang </a:t>
            </a:r>
            <a:r>
              <a:rPr lang="en-US" sz="1000" dirty="0" err="1"/>
              <a:t>akan</a:t>
            </a:r>
            <a:r>
              <a:rPr lang="en-US" sz="1000" dirty="0"/>
              <a:t> </a:t>
            </a:r>
            <a:r>
              <a:rPr lang="en-US" sz="1000" dirty="0" err="1"/>
              <a:t>beli</a:t>
            </a:r>
            <a:r>
              <a:rPr lang="en-US" sz="1000" dirty="0"/>
              <a:t> (980 </a:t>
            </a:r>
            <a:r>
              <a:rPr lang="en-US" sz="1000" dirty="0" err="1"/>
              <a:t>dari</a:t>
            </a:r>
            <a:r>
              <a:rPr lang="en-US" sz="1000" dirty="0"/>
              <a:t> 1000) dan </a:t>
            </a:r>
            <a:r>
              <a:rPr lang="en-US" sz="1000" dirty="0" err="1"/>
              <a:t>harga</a:t>
            </a:r>
            <a:r>
              <a:rPr lang="en-US" sz="1000" dirty="0"/>
              <a:t> </a:t>
            </a:r>
            <a:r>
              <a:rPr lang="en-US" sz="1000" dirty="0" err="1"/>
              <a:t>produk</a:t>
            </a:r>
            <a:r>
              <a:rPr lang="en-US" sz="1000" dirty="0"/>
              <a:t> </a:t>
            </a:r>
            <a:r>
              <a:rPr lang="en-US" sz="1000" dirty="0" err="1"/>
              <a:t>adalah</a:t>
            </a:r>
            <a:r>
              <a:rPr lang="en-US" sz="1000" dirty="0"/>
              <a:t> 0.2$/unit</a:t>
            </a:r>
            <a:endParaRPr lang="en-ID" sz="1000" dirty="0"/>
          </a:p>
        </p:txBody>
      </p:sp>
    </p:spTree>
    <p:extLst>
      <p:ext uri="{BB962C8B-B14F-4D97-AF65-F5344CB8AC3E}">
        <p14:creationId xmlns:p14="http://schemas.microsoft.com/office/powerpoint/2010/main" val="2559383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17931" y="560374"/>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Business Simulation (Profit  = Revenue – Cost)</a:t>
            </a:r>
            <a:endParaRPr sz="1500" dirty="0">
              <a:solidFill>
                <a:schemeClr val="dk1"/>
              </a:solidFill>
            </a:endParaRPr>
          </a:p>
        </p:txBody>
      </p:sp>
      <p:sp>
        <p:nvSpPr>
          <p:cNvPr id="2" name="Rectangle 1">
            <a:extLst>
              <a:ext uri="{FF2B5EF4-FFF2-40B4-BE49-F238E27FC236}">
                <a16:creationId xmlns:a16="http://schemas.microsoft.com/office/drawing/2014/main" id="{E4F56641-5EE3-57B8-719A-B4B3544ED0A6}"/>
              </a:ext>
            </a:extLst>
          </p:cNvPr>
          <p:cNvSpPr/>
          <p:nvPr/>
        </p:nvSpPr>
        <p:spPr>
          <a:xfrm>
            <a:off x="235322" y="1066766"/>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Modeling</a:t>
            </a:r>
            <a:endParaRPr lang="en-ID" dirty="0"/>
          </a:p>
        </p:txBody>
      </p:sp>
      <p:sp>
        <p:nvSpPr>
          <p:cNvPr id="3" name="Rectangle 2">
            <a:extLst>
              <a:ext uri="{FF2B5EF4-FFF2-40B4-BE49-F238E27FC236}">
                <a16:creationId xmlns:a16="http://schemas.microsoft.com/office/drawing/2014/main" id="{68C55DC9-2A4C-523A-3765-AC1BBAFFB6EF}"/>
              </a:ext>
            </a:extLst>
          </p:cNvPr>
          <p:cNvSpPr/>
          <p:nvPr/>
        </p:nvSpPr>
        <p:spPr>
          <a:xfrm>
            <a:off x="235322" y="2919733"/>
            <a:ext cx="1875864" cy="23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Modeling</a:t>
            </a:r>
            <a:endParaRPr lang="en-ID" dirty="0"/>
          </a:p>
        </p:txBody>
      </p:sp>
      <p:sp>
        <p:nvSpPr>
          <p:cNvPr id="7" name="Rectangle: Rounded Corners 6">
            <a:extLst>
              <a:ext uri="{FF2B5EF4-FFF2-40B4-BE49-F238E27FC236}">
                <a16:creationId xmlns:a16="http://schemas.microsoft.com/office/drawing/2014/main" id="{B5A3B6FD-5B64-492B-A9D1-7F43722FC9D3}"/>
              </a:ext>
            </a:extLst>
          </p:cNvPr>
          <p:cNvSpPr/>
          <p:nvPr/>
        </p:nvSpPr>
        <p:spPr>
          <a:xfrm>
            <a:off x="679075" y="1593072"/>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Revenue = 100$</a:t>
            </a:r>
          </a:p>
          <a:p>
            <a:pPr marL="285750" indent="-285750">
              <a:buFont typeface="Arial" panose="020B0604020202020204" pitchFamily="34" charset="0"/>
              <a:buChar char="•"/>
            </a:pPr>
            <a:r>
              <a:rPr lang="en-US" dirty="0">
                <a:solidFill>
                  <a:schemeClr val="tx1"/>
                </a:solidFill>
              </a:rPr>
              <a:t>Cost = 60$ </a:t>
            </a:r>
            <a:endParaRPr lang="en-ID" dirty="0">
              <a:solidFill>
                <a:schemeClr val="tx1"/>
              </a:solidFill>
            </a:endParaRPr>
          </a:p>
        </p:txBody>
      </p:sp>
      <p:sp>
        <p:nvSpPr>
          <p:cNvPr id="8" name="Rectangle: Rounded Corners 7">
            <a:extLst>
              <a:ext uri="{FF2B5EF4-FFF2-40B4-BE49-F238E27FC236}">
                <a16:creationId xmlns:a16="http://schemas.microsoft.com/office/drawing/2014/main" id="{235BA576-8FF4-3D61-892E-2763EEA91719}"/>
              </a:ext>
            </a:extLst>
          </p:cNvPr>
          <p:cNvSpPr/>
          <p:nvPr/>
        </p:nvSpPr>
        <p:spPr>
          <a:xfrm>
            <a:off x="3346078" y="1591202"/>
            <a:ext cx="2489948" cy="5849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Profit = (100-60)$ = 40$</a:t>
            </a:r>
          </a:p>
        </p:txBody>
      </p:sp>
      <p:cxnSp>
        <p:nvCxnSpPr>
          <p:cNvPr id="10" name="Straight Arrow Connector 9">
            <a:extLst>
              <a:ext uri="{FF2B5EF4-FFF2-40B4-BE49-F238E27FC236}">
                <a16:creationId xmlns:a16="http://schemas.microsoft.com/office/drawing/2014/main" id="{A6A258F2-2F4D-1D25-6A4E-DDA8FB512D42}"/>
              </a:ext>
            </a:extLst>
          </p:cNvPr>
          <p:cNvCxnSpPr>
            <a:cxnSpLocks/>
            <a:stCxn id="7" idx="3"/>
          </p:cNvCxnSpPr>
          <p:nvPr/>
        </p:nvCxnSpPr>
        <p:spPr>
          <a:xfrm>
            <a:off x="2763370"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05606C18-239F-0FE5-5694-82CB8A3C311E}"/>
                  </a:ext>
                </a:extLst>
              </p:cNvPr>
              <p:cNvSpPr/>
              <p:nvPr/>
            </p:nvSpPr>
            <p:spPr>
              <a:xfrm>
                <a:off x="6416492" y="1364876"/>
                <a:ext cx="2384607" cy="1010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Profit Margin = </a:t>
                </a:r>
                <a14:m>
                  <m:oMath xmlns:m="http://schemas.openxmlformats.org/officeDocument/2006/math">
                    <m:f>
                      <m:fPr>
                        <m:ctrlPr>
                          <a:rPr lang="en-US" sz="120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40$</m:t>
                        </m:r>
                      </m:num>
                      <m:den>
                        <m:r>
                          <a:rPr lang="en-US" sz="1200" b="0" i="1" smtClean="0">
                            <a:solidFill>
                              <a:schemeClr val="tx1"/>
                            </a:solidFill>
                            <a:latin typeface="Cambria Math" panose="02040503050406030204" pitchFamily="18" charset="0"/>
                          </a:rPr>
                          <m:t>100$</m:t>
                        </m:r>
                      </m:den>
                    </m:f>
                  </m:oMath>
                </a14:m>
                <a:r>
                  <a:rPr lang="en-ID" sz="1200" dirty="0">
                    <a:solidFill>
                      <a:schemeClr val="tx1"/>
                    </a:solidFill>
                  </a:rPr>
                  <a:t> x 100%</a:t>
                </a:r>
              </a:p>
              <a:p>
                <a:r>
                  <a:rPr lang="en-ID" sz="1200" dirty="0">
                    <a:solidFill>
                      <a:schemeClr val="tx1"/>
                    </a:solidFill>
                  </a:rPr>
                  <a:t>                      </a:t>
                </a:r>
              </a:p>
              <a:p>
                <a:r>
                  <a:rPr lang="en-ID" sz="1200" dirty="0">
                    <a:solidFill>
                      <a:schemeClr val="tx1"/>
                    </a:solidFill>
                  </a:rPr>
                  <a:t>                        = </a:t>
                </a:r>
                <a:r>
                  <a:rPr lang="en-ID" sz="1200" b="1" u="sng" dirty="0">
                    <a:solidFill>
                      <a:schemeClr val="tx1"/>
                    </a:solidFill>
                  </a:rPr>
                  <a:t>40%</a:t>
                </a:r>
              </a:p>
            </p:txBody>
          </p:sp>
        </mc:Choice>
        <mc:Fallback xmlns="">
          <p:sp>
            <p:nvSpPr>
              <p:cNvPr id="13" name="Rectangle: Rounded Corners 12">
                <a:extLst>
                  <a:ext uri="{FF2B5EF4-FFF2-40B4-BE49-F238E27FC236}">
                    <a16:creationId xmlns:a16="http://schemas.microsoft.com/office/drawing/2014/main" id="{05606C18-239F-0FE5-5694-82CB8A3C311E}"/>
                  </a:ext>
                </a:extLst>
              </p:cNvPr>
              <p:cNvSpPr>
                <a:spLocks noRot="1" noChangeAspect="1" noMove="1" noResize="1" noEditPoints="1" noAdjustHandles="1" noChangeArrowheads="1" noChangeShapeType="1" noTextEdit="1"/>
              </p:cNvSpPr>
              <p:nvPr/>
            </p:nvSpPr>
            <p:spPr>
              <a:xfrm>
                <a:off x="6416492" y="1364876"/>
                <a:ext cx="2384607" cy="1010107"/>
              </a:xfrm>
              <a:prstGeom prst="roundRect">
                <a:avLst/>
              </a:prstGeom>
              <a:blipFill>
                <a:blip r:embed="rId4"/>
                <a:stretch>
                  <a:fillRect/>
                </a:stretch>
              </a:blipFill>
            </p:spPr>
            <p:txBody>
              <a:bodyPr/>
              <a:lstStyle/>
              <a:p>
                <a:r>
                  <a:rPr lang="en-ID">
                    <a:noFill/>
                  </a:rPr>
                  <a:t> </a:t>
                </a:r>
              </a:p>
            </p:txBody>
          </p:sp>
        </mc:Fallback>
      </mc:AlternateContent>
      <p:cxnSp>
        <p:nvCxnSpPr>
          <p:cNvPr id="14" name="Straight Arrow Connector 13">
            <a:extLst>
              <a:ext uri="{FF2B5EF4-FFF2-40B4-BE49-F238E27FC236}">
                <a16:creationId xmlns:a16="http://schemas.microsoft.com/office/drawing/2014/main" id="{95ACB5ED-4F39-A91D-4430-59ABFABD5B06}"/>
              </a:ext>
            </a:extLst>
          </p:cNvPr>
          <p:cNvCxnSpPr>
            <a:cxnSpLocks/>
          </p:cNvCxnSpPr>
          <p:nvPr/>
        </p:nvCxnSpPr>
        <p:spPr>
          <a:xfrm>
            <a:off x="5836026" y="1885546"/>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C0E12EEE-CE8C-0F75-5A00-958681A4101F}"/>
              </a:ext>
            </a:extLst>
          </p:cNvPr>
          <p:cNvSpPr/>
          <p:nvPr/>
        </p:nvSpPr>
        <p:spPr>
          <a:xfrm>
            <a:off x="679075" y="3503189"/>
            <a:ext cx="2084295" cy="584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Revenue = 196$</a:t>
            </a:r>
          </a:p>
          <a:p>
            <a:pPr marL="285750" indent="-285750">
              <a:buFont typeface="Arial" panose="020B0604020202020204" pitchFamily="34" charset="0"/>
              <a:buChar char="•"/>
            </a:pPr>
            <a:r>
              <a:rPr lang="en-US" dirty="0">
                <a:solidFill>
                  <a:schemeClr val="tx1"/>
                </a:solidFill>
              </a:rPr>
              <a:t>Cost = 60$ </a:t>
            </a:r>
            <a:endParaRPr lang="en-ID" dirty="0">
              <a:solidFill>
                <a:schemeClr val="tx1"/>
              </a:solidFill>
            </a:endParaRPr>
          </a:p>
        </p:txBody>
      </p:sp>
      <p:cxnSp>
        <p:nvCxnSpPr>
          <p:cNvPr id="17" name="Straight Arrow Connector 16">
            <a:extLst>
              <a:ext uri="{FF2B5EF4-FFF2-40B4-BE49-F238E27FC236}">
                <a16:creationId xmlns:a16="http://schemas.microsoft.com/office/drawing/2014/main" id="{E5310E72-C795-4AEA-7F37-A93E88BFEDEA}"/>
              </a:ext>
            </a:extLst>
          </p:cNvPr>
          <p:cNvCxnSpPr>
            <a:cxnSpLocks/>
            <a:stCxn id="15" idx="3"/>
          </p:cNvCxnSpPr>
          <p:nvPr/>
        </p:nvCxnSpPr>
        <p:spPr>
          <a:xfrm>
            <a:off x="2763370"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A6F854C-62C2-77A3-B514-5CE5F93801C1}"/>
              </a:ext>
            </a:extLst>
          </p:cNvPr>
          <p:cNvCxnSpPr>
            <a:cxnSpLocks/>
          </p:cNvCxnSpPr>
          <p:nvPr/>
        </p:nvCxnSpPr>
        <p:spPr>
          <a:xfrm>
            <a:off x="5836026" y="3795663"/>
            <a:ext cx="578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FBCA6B19-64B9-A8B5-9BE2-FF1F0F5FABC6}"/>
              </a:ext>
            </a:extLst>
          </p:cNvPr>
          <p:cNvSpPr/>
          <p:nvPr/>
        </p:nvSpPr>
        <p:spPr>
          <a:xfrm>
            <a:off x="127747" y="948018"/>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454BD3E4-3498-6DE6-DA1B-AA89A21A4FAC}"/>
              </a:ext>
            </a:extLst>
          </p:cNvPr>
          <p:cNvSpPr/>
          <p:nvPr/>
        </p:nvSpPr>
        <p:spPr>
          <a:xfrm>
            <a:off x="127747" y="2762627"/>
            <a:ext cx="8834718" cy="1816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0F3F5279-F783-591A-FE7A-24407F156927}"/>
                  </a:ext>
                </a:extLst>
              </p:cNvPr>
              <p:cNvSpPr/>
              <p:nvPr/>
            </p:nvSpPr>
            <p:spPr>
              <a:xfrm>
                <a:off x="6414250" y="3284436"/>
                <a:ext cx="2384607" cy="1010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Profit Margin = </a:t>
                </a:r>
                <a14:m>
                  <m:oMath xmlns:m="http://schemas.openxmlformats.org/officeDocument/2006/math">
                    <m:f>
                      <m:fPr>
                        <m:ctrlPr>
                          <a:rPr lang="en-US" sz="120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136$</m:t>
                        </m:r>
                      </m:num>
                      <m:den>
                        <m:r>
                          <a:rPr lang="en-US" sz="1200" b="0" i="1" smtClean="0">
                            <a:solidFill>
                              <a:schemeClr val="tx1"/>
                            </a:solidFill>
                            <a:latin typeface="Cambria Math" panose="02040503050406030204" pitchFamily="18" charset="0"/>
                          </a:rPr>
                          <m:t>196$</m:t>
                        </m:r>
                      </m:den>
                    </m:f>
                  </m:oMath>
                </a14:m>
                <a:r>
                  <a:rPr lang="en-ID" sz="1200" dirty="0">
                    <a:solidFill>
                      <a:schemeClr val="tx1"/>
                    </a:solidFill>
                  </a:rPr>
                  <a:t> x 100%</a:t>
                </a:r>
              </a:p>
              <a:p>
                <a:r>
                  <a:rPr lang="en-ID" sz="1200" dirty="0">
                    <a:solidFill>
                      <a:schemeClr val="tx1"/>
                    </a:solidFill>
                  </a:rPr>
                  <a:t>                      </a:t>
                </a:r>
              </a:p>
              <a:p>
                <a:r>
                  <a:rPr lang="en-ID" sz="1200" dirty="0">
                    <a:solidFill>
                      <a:schemeClr val="tx1"/>
                    </a:solidFill>
                  </a:rPr>
                  <a:t>                        = </a:t>
                </a:r>
                <a:r>
                  <a:rPr lang="en-ID" sz="1200" b="1" u="sng" dirty="0">
                    <a:solidFill>
                      <a:srgbClr val="00B0F0"/>
                    </a:solidFill>
                  </a:rPr>
                  <a:t>69.4%</a:t>
                </a:r>
                <a:r>
                  <a:rPr lang="en-ID" sz="1200" b="1" dirty="0">
                    <a:solidFill>
                      <a:srgbClr val="00B0F0"/>
                    </a:solidFill>
                  </a:rPr>
                  <a:t> </a:t>
                </a:r>
                <a:r>
                  <a:rPr lang="en-ID" sz="1200" b="1" dirty="0">
                    <a:solidFill>
                      <a:srgbClr val="FF0000"/>
                    </a:solidFill>
                  </a:rPr>
                  <a:t>!!!</a:t>
                </a:r>
                <a:endParaRPr lang="en-ID" sz="1200" b="1" u="sng" dirty="0">
                  <a:solidFill>
                    <a:srgbClr val="FF0000"/>
                  </a:solidFill>
                </a:endParaRPr>
              </a:p>
            </p:txBody>
          </p:sp>
        </mc:Choice>
        <mc:Fallback xmlns="">
          <p:sp>
            <p:nvSpPr>
              <p:cNvPr id="12" name="Rectangle: Rounded Corners 11">
                <a:extLst>
                  <a:ext uri="{FF2B5EF4-FFF2-40B4-BE49-F238E27FC236}">
                    <a16:creationId xmlns:a16="http://schemas.microsoft.com/office/drawing/2014/main" id="{0F3F5279-F783-591A-FE7A-24407F156927}"/>
                  </a:ext>
                </a:extLst>
              </p:cNvPr>
              <p:cNvSpPr>
                <a:spLocks noRot="1" noChangeAspect="1" noMove="1" noResize="1" noEditPoints="1" noAdjustHandles="1" noChangeArrowheads="1" noChangeShapeType="1" noTextEdit="1"/>
              </p:cNvSpPr>
              <p:nvPr/>
            </p:nvSpPr>
            <p:spPr>
              <a:xfrm>
                <a:off x="6414250" y="3284436"/>
                <a:ext cx="2384607" cy="1010107"/>
              </a:xfrm>
              <a:prstGeom prst="roundRect">
                <a:avLst/>
              </a:prstGeom>
              <a:blipFill>
                <a:blip r:embed="rId5"/>
                <a:stretch>
                  <a:fillRect/>
                </a:stretch>
              </a:blipFill>
            </p:spPr>
            <p:txBody>
              <a:bodyPr/>
              <a:lstStyle/>
              <a:p>
                <a:r>
                  <a:rPr lang="en-ID">
                    <a:noFill/>
                  </a:rPr>
                  <a:t> </a:t>
                </a:r>
              </a:p>
            </p:txBody>
          </p:sp>
        </mc:Fallback>
      </mc:AlternateContent>
      <p:sp>
        <p:nvSpPr>
          <p:cNvPr id="22" name="Rectangle: Rounded Corners 21">
            <a:extLst>
              <a:ext uri="{FF2B5EF4-FFF2-40B4-BE49-F238E27FC236}">
                <a16:creationId xmlns:a16="http://schemas.microsoft.com/office/drawing/2014/main" id="{821B44B5-73A6-EAC9-DA15-B321246A4360}"/>
              </a:ext>
            </a:extLst>
          </p:cNvPr>
          <p:cNvSpPr/>
          <p:nvPr/>
        </p:nvSpPr>
        <p:spPr>
          <a:xfrm>
            <a:off x="3346078" y="3503189"/>
            <a:ext cx="2489948" cy="5849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Profit = (196-60)$ = 136$</a:t>
            </a:r>
          </a:p>
        </p:txBody>
      </p:sp>
      <p:sp>
        <p:nvSpPr>
          <p:cNvPr id="23" name="TextBox 22">
            <a:extLst>
              <a:ext uri="{FF2B5EF4-FFF2-40B4-BE49-F238E27FC236}">
                <a16:creationId xmlns:a16="http://schemas.microsoft.com/office/drawing/2014/main" id="{415A1D52-5602-9F8A-3714-CC770E8101CA}"/>
              </a:ext>
            </a:extLst>
          </p:cNvPr>
          <p:cNvSpPr txBox="1"/>
          <p:nvPr/>
        </p:nvSpPr>
        <p:spPr>
          <a:xfrm>
            <a:off x="6358889" y="1101765"/>
            <a:ext cx="2657364" cy="261610"/>
          </a:xfrm>
          <a:prstGeom prst="rect">
            <a:avLst/>
          </a:prstGeom>
          <a:noFill/>
        </p:spPr>
        <p:txBody>
          <a:bodyPr wrap="square" rtlCol="0">
            <a:spAutoFit/>
          </a:bodyPr>
          <a:lstStyle/>
          <a:p>
            <a:r>
              <a:rPr lang="en-US" sz="1100" dirty="0"/>
              <a:t>Profit Margin = (Profit/Revenue) * 100%</a:t>
            </a:r>
            <a:endParaRPr lang="en-ID" sz="1100" dirty="0"/>
          </a:p>
        </p:txBody>
      </p:sp>
    </p:spTree>
    <p:extLst>
      <p:ext uri="{BB962C8B-B14F-4D97-AF65-F5344CB8AC3E}">
        <p14:creationId xmlns:p14="http://schemas.microsoft.com/office/powerpoint/2010/main" val="3674570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D902E715-1F52-41DF-0E10-7F824196E19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2842F227-6FFD-C9EB-45D8-F882670194FF}"/>
              </a:ext>
            </a:extLst>
          </p:cNvPr>
          <p:cNvSpPr txBox="1">
            <a:spLocks noGrp="1"/>
          </p:cNvSpPr>
          <p:nvPr>
            <p:ph type="body" idx="1"/>
          </p:nvPr>
        </p:nvSpPr>
        <p:spPr>
          <a:xfrm>
            <a:off x="0" y="560375"/>
            <a:ext cx="9144000" cy="4212326"/>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Kesimpulan</a:t>
            </a:r>
          </a:p>
          <a:p>
            <a:pPr marL="133350" lvl="0" indent="0" algn="l" rtl="0">
              <a:spcBef>
                <a:spcPts val="0"/>
              </a:spcBef>
              <a:spcAft>
                <a:spcPts val="0"/>
              </a:spcAft>
              <a:buClr>
                <a:schemeClr val="dk1"/>
              </a:buClr>
              <a:buSzPts val="1500"/>
              <a:buNone/>
            </a:pPr>
            <a:endParaRPr lang="en-US" sz="1500" b="1" dirty="0">
              <a:solidFill>
                <a:schemeClr val="dk1"/>
              </a:solidFill>
            </a:endParaRPr>
          </a:p>
          <a:p>
            <a:pPr marL="476250" lvl="0" algn="l" rtl="0">
              <a:spcBef>
                <a:spcPts val="0"/>
              </a:spcBef>
              <a:spcAft>
                <a:spcPts val="0"/>
              </a:spcAft>
              <a:buClr>
                <a:schemeClr val="dk1"/>
              </a:buClr>
              <a:buSzPts val="1500"/>
              <a:buFont typeface="+mj-lt"/>
              <a:buAutoNum type="arabicPeriod"/>
            </a:pPr>
            <a:r>
              <a:rPr lang="en-US" sz="1500" dirty="0">
                <a:solidFill>
                  <a:schemeClr val="dk1"/>
                </a:solidFill>
              </a:rPr>
              <a:t>Dari Feature Importance </a:t>
            </a:r>
            <a:r>
              <a:rPr lang="en-US" sz="1500" dirty="0" err="1">
                <a:solidFill>
                  <a:schemeClr val="dk1"/>
                </a:solidFill>
              </a:rPr>
              <a:t>didapat</a:t>
            </a:r>
            <a:r>
              <a:rPr lang="en-US" sz="1500" dirty="0">
                <a:solidFill>
                  <a:schemeClr val="dk1"/>
                </a:solidFill>
              </a:rPr>
              <a:t> </a:t>
            </a:r>
            <a:r>
              <a:rPr lang="en-US" sz="1500" dirty="0" err="1">
                <a:solidFill>
                  <a:schemeClr val="dk1"/>
                </a:solidFill>
              </a:rPr>
              <a:t>bahwa</a:t>
            </a:r>
            <a:r>
              <a:rPr lang="en-US" sz="1500" dirty="0">
                <a:solidFill>
                  <a:schemeClr val="dk1"/>
                </a:solidFill>
              </a:rPr>
              <a:t> user </a:t>
            </a:r>
            <a:r>
              <a:rPr lang="en-US" sz="1500" dirty="0" err="1">
                <a:solidFill>
                  <a:schemeClr val="dk1"/>
                </a:solidFill>
              </a:rPr>
              <a:t>dengan</a:t>
            </a:r>
            <a:r>
              <a:rPr lang="en-US" sz="1500" dirty="0">
                <a:solidFill>
                  <a:schemeClr val="dk1"/>
                </a:solidFill>
              </a:rPr>
              <a:t> Daily Internet Usage 100-170 </a:t>
            </a:r>
            <a:r>
              <a:rPr lang="en-US" sz="1500" dirty="0" err="1">
                <a:solidFill>
                  <a:schemeClr val="dk1"/>
                </a:solidFill>
              </a:rPr>
              <a:t>menit</a:t>
            </a:r>
            <a:r>
              <a:rPr lang="en-US" sz="1500" dirty="0">
                <a:solidFill>
                  <a:schemeClr val="dk1"/>
                </a:solidFill>
              </a:rPr>
              <a:t>/</a:t>
            </a:r>
            <a:r>
              <a:rPr lang="en-US" sz="1500" dirty="0" err="1">
                <a:solidFill>
                  <a:schemeClr val="dk1"/>
                </a:solidFill>
              </a:rPr>
              <a:t>hari</a:t>
            </a:r>
            <a:r>
              <a:rPr lang="en-US" sz="1500" dirty="0">
                <a:solidFill>
                  <a:schemeClr val="dk1"/>
                </a:solidFill>
              </a:rPr>
              <a:t> </a:t>
            </a:r>
            <a:r>
              <a:rPr lang="en-US" sz="1500" dirty="0" err="1">
                <a:solidFill>
                  <a:schemeClr val="dk1"/>
                </a:solidFill>
              </a:rPr>
              <a:t>atau</a:t>
            </a:r>
            <a:r>
              <a:rPr lang="en-US" sz="1500" dirty="0">
                <a:solidFill>
                  <a:schemeClr val="dk1"/>
                </a:solidFill>
              </a:rPr>
              <a:t> Daily Time Spent on Site 30-60 </a:t>
            </a:r>
            <a:r>
              <a:rPr lang="en-US" sz="1500" dirty="0" err="1">
                <a:solidFill>
                  <a:schemeClr val="dk1"/>
                </a:solidFill>
              </a:rPr>
              <a:t>menit</a:t>
            </a:r>
            <a:r>
              <a:rPr lang="en-US" sz="1500" dirty="0">
                <a:solidFill>
                  <a:schemeClr val="dk1"/>
                </a:solidFill>
              </a:rPr>
              <a:t>/</a:t>
            </a:r>
            <a:r>
              <a:rPr lang="en-US" sz="1500" dirty="0" err="1">
                <a:solidFill>
                  <a:schemeClr val="dk1"/>
                </a:solidFill>
              </a:rPr>
              <a:t>hari</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dirty="0" err="1">
                <a:solidFill>
                  <a:schemeClr val="dk1"/>
                </a:solidFill>
              </a:rPr>
              <a:t>nilai</a:t>
            </a:r>
            <a:r>
              <a:rPr lang="en-US" sz="1500" dirty="0">
                <a:solidFill>
                  <a:schemeClr val="dk1"/>
                </a:solidFill>
              </a:rPr>
              <a:t> Conversion Rate yang </a:t>
            </a:r>
            <a:r>
              <a:rPr lang="en-US" sz="1500" dirty="0" err="1">
                <a:solidFill>
                  <a:schemeClr val="dk1"/>
                </a:solidFill>
              </a:rPr>
              <a:t>tinggi</a:t>
            </a:r>
            <a:r>
              <a:rPr lang="en-US" sz="1500" dirty="0">
                <a:solidFill>
                  <a:schemeClr val="dk1"/>
                </a:solidFill>
              </a:rPr>
              <a:t>. Dari </a:t>
            </a:r>
            <a:r>
              <a:rPr lang="en-US" sz="1500" dirty="0" err="1">
                <a:solidFill>
                  <a:schemeClr val="dk1"/>
                </a:solidFill>
              </a:rPr>
              <a:t>kedua</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tersebut</a:t>
            </a:r>
            <a:r>
              <a:rPr lang="en-US" sz="1500" dirty="0">
                <a:solidFill>
                  <a:schemeClr val="dk1"/>
                </a:solidFill>
              </a:rPr>
              <a:t>, </a:t>
            </a:r>
            <a:r>
              <a:rPr lang="en-US" sz="1500" dirty="0" err="1">
                <a:solidFill>
                  <a:schemeClr val="dk1"/>
                </a:solidFill>
              </a:rPr>
              <a:t>tim</a:t>
            </a:r>
            <a:r>
              <a:rPr lang="en-US" sz="1500" dirty="0">
                <a:solidFill>
                  <a:schemeClr val="dk1"/>
                </a:solidFill>
              </a:rPr>
              <a:t> Data Scientist </a:t>
            </a:r>
            <a:r>
              <a:rPr lang="en-US" sz="1500" dirty="0" err="1">
                <a:solidFill>
                  <a:schemeClr val="dk1"/>
                </a:solidFill>
              </a:rPr>
              <a:t>diharapkan</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membentuk</a:t>
            </a:r>
            <a:r>
              <a:rPr lang="en-US" sz="1500" dirty="0">
                <a:solidFill>
                  <a:schemeClr val="dk1"/>
                </a:solidFill>
              </a:rPr>
              <a:t> </a:t>
            </a:r>
            <a:r>
              <a:rPr lang="en-US" sz="1500" dirty="0" err="1">
                <a:solidFill>
                  <a:schemeClr val="dk1"/>
                </a:solidFill>
              </a:rPr>
              <a:t>suatu</a:t>
            </a:r>
            <a:r>
              <a:rPr lang="en-US" sz="1500" dirty="0">
                <a:solidFill>
                  <a:schemeClr val="dk1"/>
                </a:solidFill>
              </a:rPr>
              <a:t> </a:t>
            </a:r>
            <a:r>
              <a:rPr lang="en-US" sz="1500" dirty="0" err="1">
                <a:solidFill>
                  <a:schemeClr val="dk1"/>
                </a:solidFill>
              </a:rPr>
              <a:t>sistem</a:t>
            </a:r>
            <a:r>
              <a:rPr lang="en-US" sz="1500" dirty="0">
                <a:solidFill>
                  <a:schemeClr val="dk1"/>
                </a:solidFill>
              </a:rPr>
              <a:t> yang </a:t>
            </a:r>
            <a:r>
              <a:rPr lang="en-US" sz="1500" dirty="0" err="1">
                <a:solidFill>
                  <a:schemeClr val="dk1"/>
                </a:solidFill>
              </a:rPr>
              <a:t>dapat</a:t>
            </a:r>
            <a:r>
              <a:rPr lang="en-US" sz="1500" dirty="0">
                <a:solidFill>
                  <a:schemeClr val="dk1"/>
                </a:solidFill>
              </a:rPr>
              <a:t> </a:t>
            </a:r>
            <a:r>
              <a:rPr lang="en-US" sz="1500" dirty="0" err="1">
                <a:solidFill>
                  <a:schemeClr val="dk1"/>
                </a:solidFill>
              </a:rPr>
              <a:t>melakukan</a:t>
            </a:r>
            <a:r>
              <a:rPr lang="en-US" sz="1500" dirty="0">
                <a:solidFill>
                  <a:schemeClr val="dk1"/>
                </a:solidFill>
              </a:rPr>
              <a:t> tracking </a:t>
            </a:r>
            <a:r>
              <a:rPr lang="en-US" sz="1500" dirty="0" err="1">
                <a:solidFill>
                  <a:schemeClr val="dk1"/>
                </a:solidFill>
              </a:rPr>
              <a:t>terhadap</a:t>
            </a:r>
            <a:r>
              <a:rPr lang="en-US" sz="1500" dirty="0">
                <a:solidFill>
                  <a:schemeClr val="dk1"/>
                </a:solidFill>
              </a:rPr>
              <a:t> </a:t>
            </a:r>
            <a:r>
              <a:rPr lang="en-US" sz="1500" dirty="0" err="1">
                <a:solidFill>
                  <a:schemeClr val="dk1"/>
                </a:solidFill>
              </a:rPr>
              <a:t>kedua</a:t>
            </a:r>
            <a:r>
              <a:rPr lang="en-US" sz="1500" dirty="0">
                <a:solidFill>
                  <a:schemeClr val="dk1"/>
                </a:solidFill>
              </a:rPr>
              <a:t> </a:t>
            </a:r>
            <a:r>
              <a:rPr lang="en-US" sz="1500" dirty="0" err="1">
                <a:solidFill>
                  <a:schemeClr val="dk1"/>
                </a:solidFill>
              </a:rPr>
              <a:t>fitur</a:t>
            </a:r>
            <a:r>
              <a:rPr lang="en-US" sz="1500" dirty="0">
                <a:solidFill>
                  <a:schemeClr val="dk1"/>
                </a:solidFill>
              </a:rPr>
              <a:t> </a:t>
            </a:r>
            <a:r>
              <a:rPr lang="en-US" sz="1500" dirty="0" err="1">
                <a:solidFill>
                  <a:schemeClr val="dk1"/>
                </a:solidFill>
              </a:rPr>
              <a:t>ini</a:t>
            </a:r>
            <a:r>
              <a:rPr lang="en-US" sz="1500" dirty="0">
                <a:solidFill>
                  <a:schemeClr val="dk1"/>
                </a:solidFill>
              </a:rPr>
              <a:t> dan </a:t>
            </a:r>
            <a:r>
              <a:rPr lang="en-US" sz="1500" dirty="0" err="1">
                <a:solidFill>
                  <a:schemeClr val="dk1"/>
                </a:solidFill>
              </a:rPr>
              <a:t>menargetkan</a:t>
            </a:r>
            <a:r>
              <a:rPr lang="en-US" sz="1500" dirty="0">
                <a:solidFill>
                  <a:schemeClr val="dk1"/>
                </a:solidFill>
              </a:rPr>
              <a:t> </a:t>
            </a:r>
            <a:r>
              <a:rPr lang="en-US" sz="1500" dirty="0" err="1">
                <a:solidFill>
                  <a:schemeClr val="dk1"/>
                </a:solidFill>
              </a:rPr>
              <a:t>penayangan</a:t>
            </a:r>
            <a:r>
              <a:rPr lang="en-US" sz="1500" dirty="0">
                <a:solidFill>
                  <a:schemeClr val="dk1"/>
                </a:solidFill>
              </a:rPr>
              <a:t> </a:t>
            </a:r>
            <a:r>
              <a:rPr lang="en-US" sz="1500" dirty="0" err="1">
                <a:solidFill>
                  <a:schemeClr val="dk1"/>
                </a:solidFill>
              </a:rPr>
              <a:t>iklan</a:t>
            </a:r>
            <a:r>
              <a:rPr lang="en-US" sz="1500" dirty="0">
                <a:solidFill>
                  <a:schemeClr val="dk1"/>
                </a:solidFill>
              </a:rPr>
              <a:t> </a:t>
            </a:r>
            <a:r>
              <a:rPr lang="en-US" sz="1500" dirty="0" err="1">
                <a:solidFill>
                  <a:schemeClr val="dk1"/>
                </a:solidFill>
              </a:rPr>
              <a:t>hanya</a:t>
            </a:r>
            <a:r>
              <a:rPr lang="en-US" sz="1500" dirty="0">
                <a:solidFill>
                  <a:schemeClr val="dk1"/>
                </a:solidFill>
              </a:rPr>
              <a:t> </a:t>
            </a:r>
            <a:r>
              <a:rPr lang="en-US" sz="1500" dirty="0" err="1">
                <a:solidFill>
                  <a:schemeClr val="dk1"/>
                </a:solidFill>
              </a:rPr>
              <a:t>kepada</a:t>
            </a:r>
            <a:r>
              <a:rPr lang="en-US" sz="1500" dirty="0">
                <a:solidFill>
                  <a:schemeClr val="dk1"/>
                </a:solidFill>
              </a:rPr>
              <a:t> user </a:t>
            </a:r>
            <a:r>
              <a:rPr lang="en-US" sz="1500" dirty="0" err="1">
                <a:solidFill>
                  <a:schemeClr val="dk1"/>
                </a:solidFill>
              </a:rPr>
              <a:t>dengan</a:t>
            </a:r>
            <a:r>
              <a:rPr lang="en-US" sz="1500" dirty="0">
                <a:solidFill>
                  <a:schemeClr val="dk1"/>
                </a:solidFill>
              </a:rPr>
              <a:t> data pada range </a:t>
            </a:r>
            <a:r>
              <a:rPr lang="en-US" sz="1500" dirty="0" err="1">
                <a:solidFill>
                  <a:schemeClr val="dk1"/>
                </a:solidFill>
              </a:rPr>
              <a:t>tersebut</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startAt="2"/>
            </a:pPr>
            <a:r>
              <a:rPr lang="en-US" sz="1500" dirty="0" err="1">
                <a:solidFill>
                  <a:schemeClr val="dk1"/>
                </a:solidFill>
              </a:rPr>
              <a:t>Dengan</a:t>
            </a:r>
            <a:r>
              <a:rPr lang="en-US" sz="1500" dirty="0">
                <a:solidFill>
                  <a:schemeClr val="dk1"/>
                </a:solidFill>
              </a:rPr>
              <a:t> </a:t>
            </a:r>
            <a:r>
              <a:rPr lang="en-US" sz="1500" dirty="0" err="1">
                <a:solidFill>
                  <a:schemeClr val="dk1"/>
                </a:solidFill>
              </a:rPr>
              <a:t>menggunakan</a:t>
            </a:r>
            <a:r>
              <a:rPr lang="en-US" sz="1500" dirty="0">
                <a:solidFill>
                  <a:schemeClr val="dk1"/>
                </a:solidFill>
              </a:rPr>
              <a:t> machine learning </a:t>
            </a:r>
            <a:r>
              <a:rPr lang="en-US" sz="1500" dirty="0" err="1">
                <a:solidFill>
                  <a:schemeClr val="dk1"/>
                </a:solidFill>
              </a:rPr>
              <a:t>dalam</a:t>
            </a:r>
            <a:r>
              <a:rPr lang="en-US" sz="1500" dirty="0">
                <a:solidFill>
                  <a:schemeClr val="dk1"/>
                </a:solidFill>
              </a:rPr>
              <a:t> </a:t>
            </a:r>
            <a:r>
              <a:rPr lang="en-US" sz="1500" dirty="0" err="1">
                <a:solidFill>
                  <a:schemeClr val="dk1"/>
                </a:solidFill>
              </a:rPr>
              <a:t>memprediksi</a:t>
            </a:r>
            <a:r>
              <a:rPr lang="en-US" sz="1500" dirty="0">
                <a:solidFill>
                  <a:schemeClr val="dk1"/>
                </a:solidFill>
              </a:rPr>
              <a:t> user yang </a:t>
            </a:r>
            <a:r>
              <a:rPr lang="en-US" sz="1500" dirty="0" err="1">
                <a:solidFill>
                  <a:schemeClr val="dk1"/>
                </a:solidFill>
              </a:rPr>
              <a:t>berpotensi</a:t>
            </a:r>
            <a:r>
              <a:rPr lang="en-US" sz="1500" dirty="0">
                <a:solidFill>
                  <a:schemeClr val="dk1"/>
                </a:solidFill>
              </a:rPr>
              <a:t> </a:t>
            </a:r>
            <a:r>
              <a:rPr lang="en-US" sz="1500" dirty="0" err="1">
                <a:solidFill>
                  <a:schemeClr val="dk1"/>
                </a:solidFill>
              </a:rPr>
              <a:t>mengklik</a:t>
            </a:r>
            <a:r>
              <a:rPr lang="en-US" sz="1500" dirty="0">
                <a:solidFill>
                  <a:schemeClr val="dk1"/>
                </a:solidFill>
              </a:rPr>
              <a:t> </a:t>
            </a:r>
            <a:r>
              <a:rPr lang="en-US" sz="1500" dirty="0" err="1">
                <a:solidFill>
                  <a:schemeClr val="dk1"/>
                </a:solidFill>
              </a:rPr>
              <a:t>iklan</a:t>
            </a:r>
            <a:r>
              <a:rPr lang="en-US" sz="1500" dirty="0">
                <a:solidFill>
                  <a:schemeClr val="dk1"/>
                </a:solidFill>
              </a:rPr>
              <a:t>, </a:t>
            </a:r>
            <a:r>
              <a:rPr lang="en-US" sz="1500" dirty="0" err="1">
                <a:solidFill>
                  <a:schemeClr val="dk1"/>
                </a:solidFill>
              </a:rPr>
              <a:t>kita</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meningkatkan</a:t>
            </a:r>
            <a:r>
              <a:rPr lang="en-US" sz="1500" dirty="0">
                <a:solidFill>
                  <a:schemeClr val="dk1"/>
                </a:solidFill>
              </a:rPr>
              <a:t> Profit Margin </a:t>
            </a:r>
            <a:r>
              <a:rPr lang="en-US" sz="1500" dirty="0" err="1">
                <a:solidFill>
                  <a:schemeClr val="dk1"/>
                </a:solidFill>
              </a:rPr>
              <a:t>perusahaan</a:t>
            </a:r>
            <a:r>
              <a:rPr lang="en-US" sz="1500" dirty="0">
                <a:solidFill>
                  <a:schemeClr val="dk1"/>
                </a:solidFill>
              </a:rPr>
              <a:t> </a:t>
            </a:r>
            <a:r>
              <a:rPr lang="en-US" sz="1500" dirty="0" err="1">
                <a:solidFill>
                  <a:schemeClr val="dk1"/>
                </a:solidFill>
              </a:rPr>
              <a:t>dari</a:t>
            </a:r>
            <a:r>
              <a:rPr lang="en-US" sz="1500" dirty="0">
                <a:solidFill>
                  <a:schemeClr val="dk1"/>
                </a:solidFill>
              </a:rPr>
              <a:t> 40% </a:t>
            </a:r>
            <a:r>
              <a:rPr lang="en-US" sz="1500" dirty="0" err="1">
                <a:solidFill>
                  <a:schemeClr val="dk1"/>
                </a:solidFill>
              </a:rPr>
              <a:t>hingga</a:t>
            </a:r>
            <a:r>
              <a:rPr lang="en-US" sz="1500" dirty="0">
                <a:solidFill>
                  <a:schemeClr val="dk1"/>
                </a:solidFill>
              </a:rPr>
              <a:t> </a:t>
            </a:r>
            <a:r>
              <a:rPr lang="en-US" sz="1500" dirty="0" err="1">
                <a:solidFill>
                  <a:schemeClr val="dk1"/>
                </a:solidFill>
              </a:rPr>
              <a:t>menjadi</a:t>
            </a:r>
            <a:r>
              <a:rPr lang="en-US" sz="1500" dirty="0">
                <a:solidFill>
                  <a:schemeClr val="dk1"/>
                </a:solidFill>
              </a:rPr>
              <a:t> 69.4%.</a:t>
            </a:r>
          </a:p>
          <a:p>
            <a:pPr marL="476250">
              <a:buClr>
                <a:schemeClr val="dk1"/>
              </a:buClr>
              <a:buSzPts val="1500"/>
            </a:pPr>
            <a:endParaRPr lang="en-US" sz="1500" dirty="0">
              <a:solidFill>
                <a:schemeClr val="dk1"/>
              </a:solidFill>
            </a:endParaRPr>
          </a:p>
          <a:p>
            <a:pPr marL="133350" indent="0">
              <a:buClr>
                <a:schemeClr val="dk1"/>
              </a:buClr>
              <a:buSzPts val="1500"/>
              <a:buNone/>
            </a:pPr>
            <a:r>
              <a:rPr lang="en-US" sz="1500" dirty="0">
                <a:solidFill>
                  <a:schemeClr val="dk1"/>
                </a:solidFill>
              </a:rPr>
              <a:t>  </a:t>
            </a:r>
            <a:endParaRPr sz="1500" dirty="0">
              <a:solidFill>
                <a:schemeClr val="dk1"/>
              </a:solidFill>
            </a:endParaRPr>
          </a:p>
        </p:txBody>
      </p:sp>
    </p:spTree>
    <p:extLst>
      <p:ext uri="{BB962C8B-B14F-4D97-AF65-F5344CB8AC3E}">
        <p14:creationId xmlns:p14="http://schemas.microsoft.com/office/powerpoint/2010/main" val="48710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Text Placeholder 2">
            <a:extLst>
              <a:ext uri="{FF2B5EF4-FFF2-40B4-BE49-F238E27FC236}">
                <a16:creationId xmlns:a16="http://schemas.microsoft.com/office/drawing/2014/main" id="{D3C490D6-CAF3-8398-A436-BDEC2CA02E00}"/>
              </a:ext>
            </a:extLst>
          </p:cNvPr>
          <p:cNvSpPr>
            <a:spLocks noGrp="1"/>
          </p:cNvSpPr>
          <p:nvPr>
            <p:ph type="body" idx="1"/>
          </p:nvPr>
        </p:nvSpPr>
        <p:spPr>
          <a:xfrm>
            <a:off x="217280" y="635137"/>
            <a:ext cx="8520600" cy="3883075"/>
          </a:xfrm>
        </p:spPr>
        <p:txBody>
          <a:bodyPr>
            <a:normAutofit/>
          </a:bodyPr>
          <a:lstStyle/>
          <a:p>
            <a:pPr marL="114300" indent="0">
              <a:buNone/>
            </a:pPr>
            <a:r>
              <a:rPr lang="en-US" sz="1600" dirty="0"/>
              <a:t>			</a:t>
            </a:r>
          </a:p>
          <a:p>
            <a:pPr marL="114300" indent="0">
              <a:buNone/>
            </a:pPr>
            <a:endParaRPr lang="en-ID" sz="1600" dirty="0"/>
          </a:p>
          <a:p>
            <a:pPr marL="114300" indent="0">
              <a:buNone/>
            </a:pPr>
            <a:r>
              <a:rPr lang="en-ID" sz="1600" dirty="0"/>
              <a:t>					</a:t>
            </a:r>
          </a:p>
        </p:txBody>
      </p:sp>
      <p:sp>
        <p:nvSpPr>
          <p:cNvPr id="5" name="TextBox 4">
            <a:extLst>
              <a:ext uri="{FF2B5EF4-FFF2-40B4-BE49-F238E27FC236}">
                <a16:creationId xmlns:a16="http://schemas.microsoft.com/office/drawing/2014/main" id="{47B179F6-F777-7A40-ACFE-CEA8699E40F7}"/>
              </a:ext>
            </a:extLst>
          </p:cNvPr>
          <p:cNvSpPr txBox="1"/>
          <p:nvPr/>
        </p:nvSpPr>
        <p:spPr>
          <a:xfrm>
            <a:off x="4774408" y="2263973"/>
            <a:ext cx="3812241" cy="307777"/>
          </a:xfrm>
          <a:prstGeom prst="rect">
            <a:avLst/>
          </a:prstGeom>
          <a:noFill/>
        </p:spPr>
        <p:txBody>
          <a:bodyPr wrap="square" rtlCol="0">
            <a:spAutoFit/>
          </a:bodyPr>
          <a:lstStyle/>
          <a:p>
            <a:r>
              <a:rPr lang="en-US" dirty="0" err="1"/>
              <a:t>Terdapat</a:t>
            </a:r>
            <a:r>
              <a:rPr lang="en-US" dirty="0"/>
              <a:t> outlier pada </a:t>
            </a:r>
            <a:r>
              <a:rPr lang="en-US" dirty="0" err="1"/>
              <a:t>kolom</a:t>
            </a:r>
            <a:r>
              <a:rPr lang="en-US" dirty="0"/>
              <a:t> </a:t>
            </a:r>
            <a:r>
              <a:rPr lang="en-US" b="1" dirty="0"/>
              <a:t>Area Income</a:t>
            </a:r>
            <a:r>
              <a:rPr lang="en-US" dirty="0"/>
              <a:t>.</a:t>
            </a:r>
          </a:p>
        </p:txBody>
      </p:sp>
      <p:sp>
        <p:nvSpPr>
          <p:cNvPr id="2" name="TextBox 1">
            <a:extLst>
              <a:ext uri="{FF2B5EF4-FFF2-40B4-BE49-F238E27FC236}">
                <a16:creationId xmlns:a16="http://schemas.microsoft.com/office/drawing/2014/main" id="{9343014F-93A4-9BA8-4DC0-43B223C1490F}"/>
              </a:ext>
            </a:extLst>
          </p:cNvPr>
          <p:cNvSpPr txBox="1"/>
          <p:nvPr/>
        </p:nvSpPr>
        <p:spPr>
          <a:xfrm>
            <a:off x="311700" y="646641"/>
            <a:ext cx="3812241" cy="338554"/>
          </a:xfrm>
          <a:prstGeom prst="rect">
            <a:avLst/>
          </a:prstGeom>
          <a:noFill/>
        </p:spPr>
        <p:txBody>
          <a:bodyPr wrap="square" rtlCol="0">
            <a:spAutoFit/>
          </a:bodyPr>
          <a:lstStyle/>
          <a:p>
            <a:r>
              <a:rPr lang="en-US" sz="1600" b="1" dirty="0"/>
              <a:t>Exploratory Data Analysis</a:t>
            </a:r>
          </a:p>
        </p:txBody>
      </p:sp>
      <p:pic>
        <p:nvPicPr>
          <p:cNvPr id="1026" name="Picture 2">
            <a:extLst>
              <a:ext uri="{FF2B5EF4-FFF2-40B4-BE49-F238E27FC236}">
                <a16:creationId xmlns:a16="http://schemas.microsoft.com/office/drawing/2014/main" id="{9B117D99-9B41-2CF7-CAC8-D469FA203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51" y="1299477"/>
            <a:ext cx="3812240" cy="36710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E325CB-FD2D-FC54-A495-392DAF948A1B}"/>
              </a:ext>
            </a:extLst>
          </p:cNvPr>
          <p:cNvSpPr/>
          <p:nvPr/>
        </p:nvSpPr>
        <p:spPr>
          <a:xfrm>
            <a:off x="570799" y="3141724"/>
            <a:ext cx="1849674" cy="1835524"/>
          </a:xfrm>
          <a:prstGeom prst="rect">
            <a:avLst/>
          </a:prstGeom>
          <a:noFill/>
          <a:ln>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0339F834-EEA1-3B9A-FFED-DB74D1121247}"/>
              </a:ext>
            </a:extLst>
          </p:cNvPr>
          <p:cNvSpPr txBox="1"/>
          <p:nvPr/>
        </p:nvSpPr>
        <p:spPr>
          <a:xfrm>
            <a:off x="311699" y="922629"/>
            <a:ext cx="3812241" cy="338554"/>
          </a:xfrm>
          <a:prstGeom prst="rect">
            <a:avLst/>
          </a:prstGeom>
          <a:noFill/>
        </p:spPr>
        <p:txBody>
          <a:bodyPr wrap="square" rtlCol="0">
            <a:spAutoFit/>
          </a:bodyPr>
          <a:lstStyle/>
          <a:p>
            <a:r>
              <a:rPr lang="en-US" sz="1600" dirty="0"/>
              <a:t>1. Univariate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Text Placeholder 2">
            <a:extLst>
              <a:ext uri="{FF2B5EF4-FFF2-40B4-BE49-F238E27FC236}">
                <a16:creationId xmlns:a16="http://schemas.microsoft.com/office/drawing/2014/main" id="{D3C490D6-CAF3-8398-A436-BDEC2CA02E00}"/>
              </a:ext>
            </a:extLst>
          </p:cNvPr>
          <p:cNvSpPr>
            <a:spLocks noGrp="1"/>
          </p:cNvSpPr>
          <p:nvPr>
            <p:ph type="body" idx="1"/>
          </p:nvPr>
        </p:nvSpPr>
        <p:spPr>
          <a:xfrm>
            <a:off x="311700" y="646641"/>
            <a:ext cx="8520600" cy="3883075"/>
          </a:xfrm>
        </p:spPr>
        <p:txBody>
          <a:bodyPr>
            <a:normAutofit/>
          </a:bodyPr>
          <a:lstStyle/>
          <a:p>
            <a:pPr marL="114300" indent="0">
              <a:buNone/>
            </a:pPr>
            <a:r>
              <a:rPr lang="en-US" sz="1600" dirty="0"/>
              <a:t>			</a:t>
            </a:r>
          </a:p>
          <a:p>
            <a:pPr marL="114300" indent="0">
              <a:buNone/>
            </a:pPr>
            <a:endParaRPr lang="en-ID" sz="1600" dirty="0"/>
          </a:p>
          <a:p>
            <a:pPr marL="114300" indent="0">
              <a:buNone/>
            </a:pPr>
            <a:r>
              <a:rPr lang="en-ID" sz="1600" dirty="0"/>
              <a:t>					</a:t>
            </a:r>
          </a:p>
        </p:txBody>
      </p:sp>
      <p:sp>
        <p:nvSpPr>
          <p:cNvPr id="5" name="TextBox 4">
            <a:extLst>
              <a:ext uri="{FF2B5EF4-FFF2-40B4-BE49-F238E27FC236}">
                <a16:creationId xmlns:a16="http://schemas.microsoft.com/office/drawing/2014/main" id="{47B179F6-F777-7A40-ACFE-CEA8699E40F7}"/>
              </a:ext>
            </a:extLst>
          </p:cNvPr>
          <p:cNvSpPr txBox="1"/>
          <p:nvPr/>
        </p:nvSpPr>
        <p:spPr>
          <a:xfrm>
            <a:off x="4865127" y="1225533"/>
            <a:ext cx="3812241" cy="2893100"/>
          </a:xfrm>
          <a:prstGeom prst="rect">
            <a:avLst/>
          </a:prstGeom>
          <a:noFill/>
        </p:spPr>
        <p:txBody>
          <a:bodyPr wrap="square" rtlCol="0">
            <a:spAutoFit/>
          </a:bodyPr>
          <a:lstStyle/>
          <a:p>
            <a:pPr marL="285750" indent="-285750">
              <a:buFontTx/>
              <a:buChar char="-"/>
            </a:pPr>
            <a:r>
              <a:rPr lang="en-US" dirty="0"/>
              <a:t>Daily time spent on site </a:t>
            </a:r>
            <a:r>
              <a:rPr lang="en-US" dirty="0" err="1"/>
              <a:t>dari</a:t>
            </a:r>
            <a:r>
              <a:rPr lang="en-US" dirty="0"/>
              <a:t> user yang </a:t>
            </a:r>
            <a:r>
              <a:rPr lang="en-US" dirty="0" err="1"/>
              <a:t>mengklik</a:t>
            </a:r>
            <a:r>
              <a:rPr lang="en-US" dirty="0"/>
              <a:t> </a:t>
            </a:r>
            <a:r>
              <a:rPr lang="en-US" dirty="0" err="1"/>
              <a:t>iklan</a:t>
            </a:r>
            <a:r>
              <a:rPr lang="en-US" dirty="0"/>
              <a:t> </a:t>
            </a:r>
            <a:r>
              <a:rPr lang="en-US" dirty="0" err="1"/>
              <a:t>cenderung</a:t>
            </a:r>
            <a:r>
              <a:rPr lang="en-US" dirty="0"/>
              <a:t> </a:t>
            </a:r>
            <a:r>
              <a:rPr lang="en-US" dirty="0" err="1"/>
              <a:t>lebih</a:t>
            </a:r>
            <a:r>
              <a:rPr lang="en-US" dirty="0"/>
              <a:t> </a:t>
            </a:r>
            <a:r>
              <a:rPr lang="en-US" dirty="0" err="1"/>
              <a:t>sedikit</a:t>
            </a:r>
            <a:r>
              <a:rPr lang="en-US" dirty="0"/>
              <a:t>/</a:t>
            </a:r>
            <a:r>
              <a:rPr lang="en-US" dirty="0" err="1"/>
              <a:t>kecil</a:t>
            </a:r>
            <a:r>
              <a:rPr lang="en-US" dirty="0"/>
              <a:t> </a:t>
            </a:r>
            <a:r>
              <a:rPr lang="en-US" dirty="0" err="1"/>
              <a:t>dibandingkan</a:t>
            </a:r>
            <a:r>
              <a:rPr lang="en-US" dirty="0"/>
              <a:t> yang </a:t>
            </a:r>
            <a:r>
              <a:rPr lang="en-US" dirty="0" err="1"/>
              <a:t>tidak</a:t>
            </a:r>
            <a:r>
              <a:rPr lang="en-US" dirty="0"/>
              <a:t> </a:t>
            </a:r>
            <a:r>
              <a:rPr lang="en-US" dirty="0" err="1"/>
              <a:t>mengklik</a:t>
            </a:r>
            <a:r>
              <a:rPr lang="en-US" dirty="0"/>
              <a:t> </a:t>
            </a:r>
            <a:r>
              <a:rPr lang="en-US" dirty="0" err="1"/>
              <a:t>iklan</a:t>
            </a:r>
            <a:r>
              <a:rPr lang="en-US" dirty="0"/>
              <a:t>.</a:t>
            </a:r>
          </a:p>
          <a:p>
            <a:endParaRPr lang="en-US" dirty="0"/>
          </a:p>
          <a:p>
            <a:pPr marL="285750" indent="-285750">
              <a:buFontTx/>
              <a:buChar char="-"/>
            </a:pPr>
            <a:r>
              <a:rPr lang="en-US" dirty="0" err="1"/>
              <a:t>Ditinjau</a:t>
            </a:r>
            <a:r>
              <a:rPr lang="en-US" dirty="0"/>
              <a:t> </a:t>
            </a:r>
            <a:r>
              <a:rPr lang="en-US" dirty="0" err="1"/>
              <a:t>dari</a:t>
            </a:r>
            <a:r>
              <a:rPr lang="en-US" dirty="0"/>
              <a:t> </a:t>
            </a:r>
            <a:r>
              <a:rPr lang="en-US" dirty="0" err="1"/>
              <a:t>usia</a:t>
            </a:r>
            <a:r>
              <a:rPr lang="en-US" dirty="0"/>
              <a:t>, user yang </a:t>
            </a:r>
            <a:r>
              <a:rPr lang="en-US" dirty="0" err="1"/>
              <a:t>mengklik</a:t>
            </a:r>
            <a:r>
              <a:rPr lang="en-US" dirty="0"/>
              <a:t> </a:t>
            </a:r>
            <a:r>
              <a:rPr lang="en-US" dirty="0" err="1"/>
              <a:t>iklan</a:t>
            </a:r>
            <a:r>
              <a:rPr lang="en-US" dirty="0"/>
              <a:t> </a:t>
            </a:r>
            <a:r>
              <a:rPr lang="en-US" dirty="0" err="1"/>
              <a:t>cenderung</a:t>
            </a:r>
            <a:r>
              <a:rPr lang="en-US" dirty="0"/>
              <a:t> </a:t>
            </a:r>
            <a:r>
              <a:rPr lang="en-US" dirty="0" err="1"/>
              <a:t>lebih</a:t>
            </a:r>
            <a:r>
              <a:rPr lang="en-US" dirty="0"/>
              <a:t> </a:t>
            </a:r>
            <a:r>
              <a:rPr lang="en-US" dirty="0" err="1"/>
              <a:t>tua</a:t>
            </a:r>
            <a:r>
              <a:rPr lang="en-US" dirty="0"/>
              <a:t> </a:t>
            </a:r>
            <a:r>
              <a:rPr lang="en-US" dirty="0" err="1"/>
              <a:t>dibandingkan</a:t>
            </a:r>
            <a:r>
              <a:rPr lang="en-US" dirty="0"/>
              <a:t> yang </a:t>
            </a:r>
            <a:r>
              <a:rPr lang="en-US" dirty="0" err="1"/>
              <a:t>tidak</a:t>
            </a:r>
            <a:r>
              <a:rPr lang="en-US" dirty="0"/>
              <a:t> </a:t>
            </a:r>
            <a:r>
              <a:rPr lang="en-US" dirty="0" err="1"/>
              <a:t>mengklik</a:t>
            </a:r>
            <a:r>
              <a:rPr lang="en-US" dirty="0"/>
              <a:t> </a:t>
            </a:r>
            <a:r>
              <a:rPr lang="en-US" dirty="0" err="1"/>
              <a:t>iklan</a:t>
            </a:r>
            <a:r>
              <a:rPr lang="en-US" dirty="0"/>
              <a:t>.</a:t>
            </a:r>
          </a:p>
          <a:p>
            <a:endParaRPr lang="en-US" dirty="0"/>
          </a:p>
          <a:p>
            <a:pPr marL="285750" indent="-285750">
              <a:buFontTx/>
              <a:buChar char="-"/>
            </a:pPr>
            <a:r>
              <a:rPr lang="en-US" dirty="0"/>
              <a:t>User yang </a:t>
            </a:r>
            <a:r>
              <a:rPr lang="en-US" dirty="0" err="1"/>
              <a:t>mengklik</a:t>
            </a:r>
            <a:r>
              <a:rPr lang="en-US" dirty="0"/>
              <a:t> </a:t>
            </a:r>
            <a:r>
              <a:rPr lang="en-US" dirty="0" err="1"/>
              <a:t>iklan</a:t>
            </a:r>
            <a:r>
              <a:rPr lang="en-US" dirty="0"/>
              <a:t> </a:t>
            </a:r>
            <a:r>
              <a:rPr lang="en-US" dirty="0" err="1"/>
              <a:t>cenderung</a:t>
            </a:r>
            <a:r>
              <a:rPr lang="en-US" dirty="0"/>
              <a:t> </a:t>
            </a:r>
            <a:r>
              <a:rPr lang="en-US" dirty="0" err="1"/>
              <a:t>memiliki</a:t>
            </a:r>
            <a:r>
              <a:rPr lang="en-US" dirty="0"/>
              <a:t> </a:t>
            </a:r>
            <a:r>
              <a:rPr lang="en-US" dirty="0" err="1"/>
              <a:t>penggunaan</a:t>
            </a:r>
            <a:r>
              <a:rPr lang="en-US" dirty="0"/>
              <a:t> internet </a:t>
            </a:r>
            <a:r>
              <a:rPr lang="en-US" dirty="0" err="1"/>
              <a:t>harian</a:t>
            </a:r>
            <a:r>
              <a:rPr lang="en-US" dirty="0"/>
              <a:t> yang </a:t>
            </a:r>
            <a:r>
              <a:rPr lang="en-US" dirty="0" err="1"/>
              <a:t>lebih</a:t>
            </a:r>
            <a:r>
              <a:rPr lang="en-US" dirty="0"/>
              <a:t> </a:t>
            </a:r>
            <a:r>
              <a:rPr lang="en-US" dirty="0" err="1"/>
              <a:t>sedikit</a:t>
            </a:r>
            <a:r>
              <a:rPr lang="en-US" dirty="0"/>
              <a:t>/</a:t>
            </a:r>
            <a:r>
              <a:rPr lang="en-US" dirty="0" err="1"/>
              <a:t>singkat</a:t>
            </a:r>
            <a:r>
              <a:rPr lang="en-US" dirty="0"/>
              <a:t> </a:t>
            </a:r>
            <a:r>
              <a:rPr lang="en-US" dirty="0" err="1"/>
              <a:t>dibandingkan</a:t>
            </a:r>
            <a:r>
              <a:rPr lang="en-US" dirty="0"/>
              <a:t> yang </a:t>
            </a:r>
            <a:r>
              <a:rPr lang="en-US" dirty="0" err="1"/>
              <a:t>tidak</a:t>
            </a:r>
            <a:r>
              <a:rPr lang="en-US" dirty="0"/>
              <a:t> </a:t>
            </a:r>
            <a:r>
              <a:rPr lang="en-US" dirty="0" err="1"/>
              <a:t>mengklik</a:t>
            </a:r>
            <a:r>
              <a:rPr lang="en-US" dirty="0"/>
              <a:t> </a:t>
            </a:r>
            <a:r>
              <a:rPr lang="en-US" dirty="0" err="1"/>
              <a:t>iklan</a:t>
            </a:r>
            <a:r>
              <a:rPr lang="en-US" dirty="0"/>
              <a:t>.</a:t>
            </a:r>
          </a:p>
        </p:txBody>
      </p:sp>
      <p:pic>
        <p:nvPicPr>
          <p:cNvPr id="1028" name="Picture 4">
            <a:extLst>
              <a:ext uri="{FF2B5EF4-FFF2-40B4-BE49-F238E27FC236}">
                <a16:creationId xmlns:a16="http://schemas.microsoft.com/office/drawing/2014/main" id="{0575D621-4614-D41C-8CBC-6EE745532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73" y="688023"/>
            <a:ext cx="4179327" cy="414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67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47B179F6-F777-7A40-ACFE-CEA8699E40F7}"/>
              </a:ext>
            </a:extLst>
          </p:cNvPr>
          <p:cNvSpPr txBox="1"/>
          <p:nvPr/>
        </p:nvSpPr>
        <p:spPr>
          <a:xfrm>
            <a:off x="4953538" y="1879252"/>
            <a:ext cx="3692921" cy="1384995"/>
          </a:xfrm>
          <a:prstGeom prst="rect">
            <a:avLst/>
          </a:prstGeom>
          <a:noFill/>
        </p:spPr>
        <p:txBody>
          <a:bodyPr wrap="square" rtlCol="0">
            <a:spAutoFit/>
          </a:bodyPr>
          <a:lstStyle/>
          <a:p>
            <a:pPr algn="just"/>
            <a:r>
              <a:rPr lang="en-US" dirty="0"/>
              <a:t>Dari </a:t>
            </a:r>
            <a:r>
              <a:rPr lang="en-US" dirty="0" err="1"/>
              <a:t>keseluruhan</a:t>
            </a:r>
            <a:r>
              <a:rPr lang="en-US" dirty="0"/>
              <a:t> </a:t>
            </a:r>
            <a:r>
              <a:rPr lang="en-US" dirty="0" err="1"/>
              <a:t>hubungan</a:t>
            </a:r>
            <a:r>
              <a:rPr lang="en-US" dirty="0"/>
              <a:t> </a:t>
            </a:r>
            <a:r>
              <a:rPr lang="en-US" dirty="0" err="1"/>
              <a:t>antar</a:t>
            </a:r>
            <a:r>
              <a:rPr lang="en-US" dirty="0"/>
              <a:t> </a:t>
            </a:r>
            <a:r>
              <a:rPr lang="en-US" dirty="0" err="1"/>
              <a:t>kolom</a:t>
            </a:r>
            <a:r>
              <a:rPr lang="en-US" dirty="0"/>
              <a:t>, </a:t>
            </a:r>
            <a:r>
              <a:rPr lang="en-US" dirty="0" err="1"/>
              <a:t>terlihat</a:t>
            </a:r>
            <a:r>
              <a:rPr lang="en-US" dirty="0"/>
              <a:t> </a:t>
            </a:r>
            <a:r>
              <a:rPr lang="en-US" dirty="0" err="1"/>
              <a:t>bahwa</a:t>
            </a:r>
            <a:r>
              <a:rPr lang="en-US" dirty="0"/>
              <a:t> user yang </a:t>
            </a:r>
            <a:r>
              <a:rPr lang="en-US" dirty="0" err="1"/>
              <a:t>mengklik</a:t>
            </a:r>
            <a:r>
              <a:rPr lang="en-US" dirty="0"/>
              <a:t> </a:t>
            </a:r>
            <a:r>
              <a:rPr lang="en-US" dirty="0" err="1"/>
              <a:t>iklan</a:t>
            </a:r>
            <a:r>
              <a:rPr lang="en-US" dirty="0"/>
              <a:t> </a:t>
            </a:r>
            <a:r>
              <a:rPr lang="en-US" dirty="0" err="1"/>
              <a:t>cenderung</a:t>
            </a:r>
            <a:r>
              <a:rPr lang="en-US" dirty="0"/>
              <a:t> </a:t>
            </a:r>
            <a:r>
              <a:rPr lang="en-US" dirty="0" err="1"/>
              <a:t>memiliki</a:t>
            </a:r>
            <a:r>
              <a:rPr lang="en-US" dirty="0"/>
              <a:t> Daily Time Spent on Site dan Daily Internet Usage yang </a:t>
            </a:r>
            <a:r>
              <a:rPr lang="en-US" dirty="0" err="1"/>
              <a:t>lebih</a:t>
            </a:r>
            <a:r>
              <a:rPr lang="en-US" dirty="0"/>
              <a:t> </a:t>
            </a:r>
            <a:r>
              <a:rPr lang="en-US" dirty="0" err="1"/>
              <a:t>rendah</a:t>
            </a:r>
            <a:r>
              <a:rPr lang="en-US" dirty="0"/>
              <a:t> </a:t>
            </a:r>
            <a:r>
              <a:rPr lang="en-US" dirty="0" err="1"/>
              <a:t>dibandingkan</a:t>
            </a:r>
            <a:r>
              <a:rPr lang="en-US" dirty="0"/>
              <a:t> </a:t>
            </a:r>
            <a:r>
              <a:rPr lang="en-US" dirty="0" err="1"/>
              <a:t>dengan</a:t>
            </a:r>
            <a:r>
              <a:rPr lang="en-US" dirty="0"/>
              <a:t> yang </a:t>
            </a:r>
            <a:r>
              <a:rPr lang="en-US" dirty="0" err="1"/>
              <a:t>tidak</a:t>
            </a:r>
            <a:r>
              <a:rPr lang="en-US" dirty="0"/>
              <a:t> </a:t>
            </a:r>
            <a:r>
              <a:rPr lang="en-US" dirty="0" err="1"/>
              <a:t>mengklik</a:t>
            </a:r>
            <a:r>
              <a:rPr lang="en-US" dirty="0"/>
              <a:t> </a:t>
            </a:r>
            <a:r>
              <a:rPr lang="en-US" dirty="0" err="1"/>
              <a:t>iklan</a:t>
            </a:r>
            <a:r>
              <a:rPr lang="en-US" dirty="0"/>
              <a:t>.</a:t>
            </a:r>
            <a:endParaRPr lang="en-ID" b="1" dirty="0"/>
          </a:p>
        </p:txBody>
      </p:sp>
      <p:pic>
        <p:nvPicPr>
          <p:cNvPr id="2050" name="Picture 2">
            <a:extLst>
              <a:ext uri="{FF2B5EF4-FFF2-40B4-BE49-F238E27FC236}">
                <a16:creationId xmlns:a16="http://schemas.microsoft.com/office/drawing/2014/main" id="{DF29EE23-B72B-D07A-90D2-7D1142714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37" y="954739"/>
            <a:ext cx="4369316" cy="39117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F13E72-CD85-2077-E08A-49D21E11777D}"/>
              </a:ext>
            </a:extLst>
          </p:cNvPr>
          <p:cNvSpPr txBox="1"/>
          <p:nvPr/>
        </p:nvSpPr>
        <p:spPr>
          <a:xfrm>
            <a:off x="318424" y="616185"/>
            <a:ext cx="3812241" cy="338554"/>
          </a:xfrm>
          <a:prstGeom prst="rect">
            <a:avLst/>
          </a:prstGeom>
          <a:noFill/>
        </p:spPr>
        <p:txBody>
          <a:bodyPr wrap="square" rtlCol="0">
            <a:spAutoFit/>
          </a:bodyPr>
          <a:lstStyle/>
          <a:p>
            <a:r>
              <a:rPr lang="en-US" sz="1600" dirty="0"/>
              <a:t>2. Multivariate Analysis</a:t>
            </a:r>
          </a:p>
        </p:txBody>
      </p:sp>
    </p:spTree>
    <p:extLst>
      <p:ext uri="{BB962C8B-B14F-4D97-AF65-F5344CB8AC3E}">
        <p14:creationId xmlns:p14="http://schemas.microsoft.com/office/powerpoint/2010/main" val="161281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074" name="Picture 2">
            <a:extLst>
              <a:ext uri="{FF2B5EF4-FFF2-40B4-BE49-F238E27FC236}">
                <a16:creationId xmlns:a16="http://schemas.microsoft.com/office/drawing/2014/main" id="{AD1E025E-60F2-D179-707C-CEB968C4E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54" y="1106253"/>
            <a:ext cx="4342840" cy="33726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50C74B-C6D8-91BA-E674-BBC7CB188F18}"/>
              </a:ext>
            </a:extLst>
          </p:cNvPr>
          <p:cNvSpPr txBox="1"/>
          <p:nvPr/>
        </p:nvSpPr>
        <p:spPr>
          <a:xfrm>
            <a:off x="4953538" y="1879252"/>
            <a:ext cx="3692921" cy="954107"/>
          </a:xfrm>
          <a:prstGeom prst="rect">
            <a:avLst/>
          </a:prstGeom>
          <a:noFill/>
        </p:spPr>
        <p:txBody>
          <a:bodyPr wrap="square" rtlCol="0">
            <a:spAutoFit/>
          </a:bodyPr>
          <a:lstStyle/>
          <a:p>
            <a:pPr algn="just"/>
            <a:r>
              <a:rPr lang="en-US" dirty="0"/>
              <a:t>Dari </a:t>
            </a:r>
            <a:r>
              <a:rPr lang="en-US" dirty="0" err="1"/>
              <a:t>seluruh</a:t>
            </a:r>
            <a:r>
              <a:rPr lang="en-US" dirty="0"/>
              <a:t> </a:t>
            </a:r>
            <a:r>
              <a:rPr lang="en-US" dirty="0" err="1"/>
              <a:t>kolom</a:t>
            </a:r>
            <a:r>
              <a:rPr lang="en-US" dirty="0"/>
              <a:t> yang </a:t>
            </a:r>
            <a:r>
              <a:rPr lang="en-US" dirty="0" err="1"/>
              <a:t>ada</a:t>
            </a:r>
            <a:r>
              <a:rPr lang="en-US" dirty="0"/>
              <a:t>, </a:t>
            </a:r>
            <a:r>
              <a:rPr lang="en-US" dirty="0" err="1"/>
              <a:t>hanya</a:t>
            </a:r>
            <a:r>
              <a:rPr lang="en-US" dirty="0"/>
              <a:t> </a:t>
            </a:r>
            <a:r>
              <a:rPr lang="en-US" dirty="0" err="1"/>
              <a:t>kolom</a:t>
            </a:r>
            <a:r>
              <a:rPr lang="en-US" dirty="0"/>
              <a:t> </a:t>
            </a:r>
            <a:r>
              <a:rPr lang="en-US" b="1" dirty="0"/>
              <a:t>Daily Internet Usage </a:t>
            </a:r>
            <a:r>
              <a:rPr lang="en-US" dirty="0"/>
              <a:t>dan </a:t>
            </a:r>
            <a:r>
              <a:rPr lang="en-US" b="1" dirty="0"/>
              <a:t>Daily Time Spent on Site</a:t>
            </a:r>
            <a:r>
              <a:rPr lang="en-US" dirty="0"/>
              <a:t> yang </a:t>
            </a:r>
            <a:r>
              <a:rPr lang="en-US" dirty="0" err="1"/>
              <a:t>memiliki</a:t>
            </a:r>
            <a:r>
              <a:rPr lang="en-US" dirty="0"/>
              <a:t> </a:t>
            </a:r>
            <a:r>
              <a:rPr lang="en-US" dirty="0" err="1"/>
              <a:t>korelasi</a:t>
            </a:r>
            <a:r>
              <a:rPr lang="en-US" dirty="0"/>
              <a:t> </a:t>
            </a:r>
            <a:r>
              <a:rPr lang="en-US" dirty="0" err="1"/>
              <a:t>sedang</a:t>
            </a:r>
            <a:r>
              <a:rPr lang="en-US" dirty="0"/>
              <a:t> (0.5 &lt; r &lt; 0.7).</a:t>
            </a:r>
          </a:p>
        </p:txBody>
      </p:sp>
      <p:sp>
        <p:nvSpPr>
          <p:cNvPr id="6" name="Rectangle 5">
            <a:extLst>
              <a:ext uri="{FF2B5EF4-FFF2-40B4-BE49-F238E27FC236}">
                <a16:creationId xmlns:a16="http://schemas.microsoft.com/office/drawing/2014/main" id="{AAEBD027-6ADA-69D1-6AF5-B74EBCDE1723}"/>
              </a:ext>
            </a:extLst>
          </p:cNvPr>
          <p:cNvSpPr/>
          <p:nvPr/>
        </p:nvSpPr>
        <p:spPr>
          <a:xfrm>
            <a:off x="1613647" y="2709582"/>
            <a:ext cx="652182" cy="517712"/>
          </a:xfrm>
          <a:prstGeom prst="rect">
            <a:avLst/>
          </a:prstGeom>
          <a:noFill/>
          <a:ln>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6767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1017" y="617237"/>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rPr>
              <a:t>DATA PRE-PROCESSING</a:t>
            </a:r>
          </a:p>
          <a:p>
            <a:pPr marL="476250" lvl="0" algn="l" rtl="0">
              <a:spcBef>
                <a:spcPts val="0"/>
              </a:spcBef>
              <a:spcAft>
                <a:spcPts val="0"/>
              </a:spcAft>
              <a:buClr>
                <a:schemeClr val="dk1"/>
              </a:buClr>
              <a:buSzPts val="1500"/>
              <a:buAutoNum type="arabicPeriod"/>
            </a:pPr>
            <a:r>
              <a:rPr lang="en-US" sz="1500" dirty="0">
                <a:solidFill>
                  <a:schemeClr val="dk1"/>
                </a:solidFill>
              </a:rPr>
              <a:t>Handling Missing Values</a:t>
            </a: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r>
              <a:rPr lang="en-US" sz="1500" dirty="0">
                <a:solidFill>
                  <a:schemeClr val="dk1"/>
                </a:solidFill>
              </a:rPr>
              <a:t>Handling Duplicated Data</a:t>
            </a: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133350" lvl="0" indent="0" algn="l" rtl="0">
              <a:spcBef>
                <a:spcPts val="0"/>
              </a:spcBef>
              <a:spcAft>
                <a:spcPts val="0"/>
              </a:spcAft>
              <a:buClr>
                <a:schemeClr val="dk1"/>
              </a:buClr>
              <a:buSzPts val="1500"/>
              <a:buNone/>
            </a:pPr>
            <a:r>
              <a:rPr lang="en-US" sz="1200" dirty="0">
                <a:solidFill>
                  <a:schemeClr val="dk1"/>
                </a:solidFill>
              </a:rPr>
              <a:t>        </a:t>
            </a:r>
            <a:r>
              <a:rPr lang="en-US" sz="1200" dirty="0" err="1">
                <a:solidFill>
                  <a:schemeClr val="dk1"/>
                </a:solidFill>
              </a:rPr>
              <a:t>Tidak</a:t>
            </a:r>
            <a:r>
              <a:rPr lang="en-US" sz="1200" dirty="0">
                <a:solidFill>
                  <a:schemeClr val="dk1"/>
                </a:solidFill>
              </a:rPr>
              <a:t> </a:t>
            </a:r>
            <a:r>
              <a:rPr lang="en-US" sz="1200" dirty="0" err="1">
                <a:solidFill>
                  <a:schemeClr val="dk1"/>
                </a:solidFill>
              </a:rPr>
              <a:t>ada</a:t>
            </a:r>
            <a:r>
              <a:rPr lang="en-US" sz="1200" dirty="0">
                <a:solidFill>
                  <a:schemeClr val="dk1"/>
                </a:solidFill>
              </a:rPr>
              <a:t> </a:t>
            </a:r>
            <a:r>
              <a:rPr lang="en-US" sz="1200" dirty="0" err="1">
                <a:solidFill>
                  <a:schemeClr val="dk1"/>
                </a:solidFill>
              </a:rPr>
              <a:t>kolom</a:t>
            </a:r>
            <a:r>
              <a:rPr lang="en-US" sz="1200" dirty="0">
                <a:solidFill>
                  <a:schemeClr val="dk1"/>
                </a:solidFill>
              </a:rPr>
              <a:t> yang </a:t>
            </a:r>
            <a:r>
              <a:rPr lang="en-US" sz="1200" dirty="0" err="1">
                <a:solidFill>
                  <a:schemeClr val="dk1"/>
                </a:solidFill>
              </a:rPr>
              <a:t>duplikat</a:t>
            </a:r>
            <a:r>
              <a:rPr lang="en-US" sz="1200" dirty="0">
                <a:solidFill>
                  <a:schemeClr val="dk1"/>
                </a:solidFill>
              </a:rPr>
              <a:t>.</a:t>
            </a:r>
            <a:endParaRPr lang="en-ID" sz="1200" dirty="0">
              <a:solidFill>
                <a:schemeClr val="dk1"/>
              </a:solidFill>
            </a:endParaRPr>
          </a:p>
        </p:txBody>
      </p:sp>
      <p:sp>
        <p:nvSpPr>
          <p:cNvPr id="2" name="Google Shape;115;p27">
            <a:extLst>
              <a:ext uri="{FF2B5EF4-FFF2-40B4-BE49-F238E27FC236}">
                <a16:creationId xmlns:a16="http://schemas.microsoft.com/office/drawing/2014/main" id="{0E8020BF-772D-2581-2FDE-8398F40262E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B18C64DC-4A81-BA4C-6074-CCA711143A6B}"/>
              </a:ext>
            </a:extLst>
          </p:cNvPr>
          <p:cNvPicPr>
            <a:picLocks noChangeAspect="1"/>
          </p:cNvPicPr>
          <p:nvPr/>
        </p:nvPicPr>
        <p:blipFill>
          <a:blip r:embed="rId4"/>
          <a:stretch>
            <a:fillRect/>
          </a:stretch>
        </p:blipFill>
        <p:spPr>
          <a:xfrm>
            <a:off x="685800" y="1239930"/>
            <a:ext cx="2279276" cy="1533084"/>
          </a:xfrm>
          <a:prstGeom prst="rect">
            <a:avLst/>
          </a:prstGeom>
        </p:spPr>
      </p:pic>
      <p:sp>
        <p:nvSpPr>
          <p:cNvPr id="5" name="TextBox 4">
            <a:extLst>
              <a:ext uri="{FF2B5EF4-FFF2-40B4-BE49-F238E27FC236}">
                <a16:creationId xmlns:a16="http://schemas.microsoft.com/office/drawing/2014/main" id="{38C85194-249C-A3BB-27BE-9B8C6060CC9E}"/>
              </a:ext>
            </a:extLst>
          </p:cNvPr>
          <p:cNvSpPr txBox="1"/>
          <p:nvPr/>
        </p:nvSpPr>
        <p:spPr>
          <a:xfrm>
            <a:off x="3743795" y="1239930"/>
            <a:ext cx="5169188" cy="1754326"/>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t>Kolom </a:t>
            </a:r>
            <a:r>
              <a:rPr lang="en-US" sz="1200" dirty="0" err="1"/>
              <a:t>numerik</a:t>
            </a:r>
            <a:r>
              <a:rPr lang="en-US" sz="1200" dirty="0"/>
              <a:t> </a:t>
            </a:r>
            <a:r>
              <a:rPr lang="en-US" sz="1200" dirty="0" err="1"/>
              <a:t>dengan</a:t>
            </a:r>
            <a:r>
              <a:rPr lang="en-US" sz="1200" dirty="0"/>
              <a:t> missing values </a:t>
            </a:r>
            <a:r>
              <a:rPr lang="en-US" sz="1200" dirty="0" err="1"/>
              <a:t>tersebut</a:t>
            </a:r>
            <a:r>
              <a:rPr lang="en-US" sz="1200" dirty="0"/>
              <a:t> </a:t>
            </a:r>
            <a:r>
              <a:rPr lang="en-US" sz="1200" dirty="0" err="1"/>
              <a:t>diisi</a:t>
            </a:r>
            <a:r>
              <a:rPr lang="en-US" sz="1200" dirty="0"/>
              <a:t> </a:t>
            </a:r>
            <a:r>
              <a:rPr lang="en-US" sz="1200" dirty="0" err="1"/>
              <a:t>menggunakan</a:t>
            </a:r>
            <a:r>
              <a:rPr lang="en-US" sz="1200" dirty="0"/>
              <a:t> </a:t>
            </a:r>
            <a:r>
              <a:rPr lang="en-US" sz="1200" dirty="0" err="1"/>
              <a:t>nilai</a:t>
            </a:r>
            <a:r>
              <a:rPr lang="en-US" sz="1200" dirty="0"/>
              <a:t> median (</a:t>
            </a:r>
            <a:r>
              <a:rPr lang="en-US" sz="1200" dirty="0" err="1"/>
              <a:t>jika</a:t>
            </a:r>
            <a:r>
              <a:rPr lang="en-US" sz="1200" dirty="0"/>
              <a:t> skew) dan mean (</a:t>
            </a:r>
            <a:r>
              <a:rPr lang="en-US" sz="1200" dirty="0" err="1"/>
              <a:t>jika</a:t>
            </a:r>
            <a:r>
              <a:rPr lang="en-US" sz="1200" dirty="0"/>
              <a:t> </a:t>
            </a:r>
            <a:r>
              <a:rPr lang="en-US" sz="1200" dirty="0" err="1"/>
              <a:t>terdistribusi</a:t>
            </a:r>
            <a:r>
              <a:rPr lang="en-US" sz="1200" dirty="0"/>
              <a:t> normal) -&gt; Daily Time Spent on Site (median), Area Income (median) dan Daily Internet Usage (mean).</a:t>
            </a:r>
          </a:p>
          <a:p>
            <a:pPr algn="just"/>
            <a:endParaRPr lang="en-US" sz="1200" dirty="0"/>
          </a:p>
          <a:p>
            <a:pPr marL="285750" indent="-285750" algn="just">
              <a:buFont typeface="Arial" panose="020B0604020202020204" pitchFamily="34" charset="0"/>
              <a:buChar char="•"/>
            </a:pPr>
            <a:r>
              <a:rPr lang="en-US" sz="1200" dirty="0" err="1"/>
              <a:t>Untuk</a:t>
            </a:r>
            <a:r>
              <a:rPr lang="en-US" sz="1200" dirty="0"/>
              <a:t> </a:t>
            </a:r>
            <a:r>
              <a:rPr lang="en-US" sz="1200" dirty="0" err="1"/>
              <a:t>kolom</a:t>
            </a:r>
            <a:r>
              <a:rPr lang="en-US" sz="1200" dirty="0"/>
              <a:t> Gender </a:t>
            </a:r>
            <a:r>
              <a:rPr lang="en-US" sz="1200" dirty="0" err="1"/>
              <a:t>diisi</a:t>
            </a:r>
            <a:r>
              <a:rPr lang="en-US" sz="1200" dirty="0"/>
              <a:t> </a:t>
            </a:r>
            <a:r>
              <a:rPr lang="en-US" sz="1200" dirty="0" err="1"/>
              <a:t>dengan</a:t>
            </a:r>
            <a:r>
              <a:rPr lang="en-US" sz="1200" dirty="0"/>
              <a:t> </a:t>
            </a:r>
            <a:r>
              <a:rPr lang="en-US" sz="1200" dirty="0" err="1"/>
              <a:t>nilai</a:t>
            </a:r>
            <a:r>
              <a:rPr lang="en-US" sz="1200" dirty="0"/>
              <a:t> </a:t>
            </a:r>
            <a:r>
              <a:rPr lang="en-US" sz="1200" dirty="0" err="1"/>
              <a:t>modusnya</a:t>
            </a:r>
            <a:r>
              <a:rPr lang="en-US" sz="1200" dirty="0"/>
              <a:t> </a:t>
            </a:r>
            <a:r>
              <a:rPr lang="en-US" sz="1200" dirty="0" err="1"/>
              <a:t>yaitu</a:t>
            </a:r>
            <a:r>
              <a:rPr lang="en-US" sz="1200" dirty="0"/>
              <a:t> "Perempuan".</a:t>
            </a:r>
          </a:p>
          <a:p>
            <a:pPr algn="just"/>
            <a:endParaRPr lang="en-US" sz="1200" dirty="0"/>
          </a:p>
          <a:p>
            <a:pPr algn="just"/>
            <a:r>
              <a:rPr lang="en-US" sz="1200" dirty="0" err="1"/>
              <a:t>Pengisian</a:t>
            </a:r>
            <a:r>
              <a:rPr lang="en-US" sz="1200" dirty="0"/>
              <a:t> </a:t>
            </a:r>
            <a:r>
              <a:rPr lang="en-US" sz="1200" dirty="0" err="1"/>
              <a:t>kolom</a:t>
            </a:r>
            <a:r>
              <a:rPr lang="en-US" sz="1200" dirty="0"/>
              <a:t> </a:t>
            </a:r>
            <a:r>
              <a:rPr lang="en-US" sz="1200" dirty="0" err="1"/>
              <a:t>dengan</a:t>
            </a:r>
            <a:r>
              <a:rPr lang="en-US" sz="1200" dirty="0"/>
              <a:t> missing values </a:t>
            </a:r>
            <a:r>
              <a:rPr lang="en-US" sz="1200" dirty="0" err="1"/>
              <a:t>akan</a:t>
            </a:r>
            <a:r>
              <a:rPr lang="en-US" sz="1200" dirty="0"/>
              <a:t> </a:t>
            </a:r>
            <a:r>
              <a:rPr lang="en-US" sz="1200" dirty="0" err="1"/>
              <a:t>diisi</a:t>
            </a:r>
            <a:r>
              <a:rPr lang="en-US" sz="1200" dirty="0"/>
              <a:t> </a:t>
            </a:r>
            <a:r>
              <a:rPr lang="en-US" sz="1200" dirty="0" err="1"/>
              <a:t>setelah</a:t>
            </a:r>
            <a:r>
              <a:rPr lang="en-US" sz="1200" dirty="0"/>
              <a:t> </a:t>
            </a:r>
            <a:r>
              <a:rPr lang="en-US" sz="1200" dirty="0" err="1"/>
              <a:t>melakukan</a:t>
            </a:r>
            <a:r>
              <a:rPr lang="en-US" sz="1200" dirty="0"/>
              <a:t> split data train dan test </a:t>
            </a:r>
            <a:r>
              <a:rPr lang="en-US" sz="1200" dirty="0" err="1"/>
              <a:t>untuk</a:t>
            </a:r>
            <a:r>
              <a:rPr lang="en-US" sz="1200" dirty="0"/>
              <a:t> </a:t>
            </a:r>
            <a:r>
              <a:rPr lang="en-US" sz="1200" dirty="0" err="1"/>
              <a:t>mencegah</a:t>
            </a:r>
            <a:r>
              <a:rPr lang="en-US" sz="1200" dirty="0"/>
              <a:t> data leak.</a:t>
            </a:r>
            <a:endParaRPr lang="en-ID" sz="1200" dirty="0"/>
          </a:p>
        </p:txBody>
      </p:sp>
      <p:pic>
        <p:nvPicPr>
          <p:cNvPr id="12" name="Picture 11">
            <a:extLst>
              <a:ext uri="{FF2B5EF4-FFF2-40B4-BE49-F238E27FC236}">
                <a16:creationId xmlns:a16="http://schemas.microsoft.com/office/drawing/2014/main" id="{EE4CC1C6-6C25-4E1F-50EC-6DF27EAC6F83}"/>
              </a:ext>
            </a:extLst>
          </p:cNvPr>
          <p:cNvPicPr>
            <a:picLocks noChangeAspect="1"/>
          </p:cNvPicPr>
          <p:nvPr/>
        </p:nvPicPr>
        <p:blipFill>
          <a:blip r:embed="rId5"/>
          <a:stretch>
            <a:fillRect/>
          </a:stretch>
        </p:blipFill>
        <p:spPr>
          <a:xfrm>
            <a:off x="685800" y="3395707"/>
            <a:ext cx="1311088" cy="5817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1017" y="617237"/>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3. Extract Datetime Data</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200" dirty="0">
              <a:solidFill>
                <a:schemeClr val="dk1"/>
              </a:solidFill>
            </a:endParaRPr>
          </a:p>
          <a:p>
            <a:pPr marL="133350" lvl="0" indent="0" algn="l" rtl="0">
              <a:spcBef>
                <a:spcPts val="0"/>
              </a:spcBef>
              <a:spcAft>
                <a:spcPts val="0"/>
              </a:spcAft>
              <a:buClr>
                <a:schemeClr val="dk1"/>
              </a:buClr>
              <a:buSzPts val="1500"/>
              <a:buNone/>
            </a:pPr>
            <a:r>
              <a:rPr lang="en-US" sz="1200" dirty="0">
                <a:solidFill>
                  <a:schemeClr val="dk1"/>
                </a:solidFill>
              </a:rPr>
              <a:t>   Proses </a:t>
            </a:r>
            <a:r>
              <a:rPr lang="en-US" sz="1200" dirty="0" err="1">
                <a:solidFill>
                  <a:schemeClr val="dk1"/>
                </a:solidFill>
              </a:rPr>
              <a:t>mengekstrak</a:t>
            </a:r>
            <a:r>
              <a:rPr lang="en-US" sz="1200" dirty="0">
                <a:solidFill>
                  <a:schemeClr val="dk1"/>
                </a:solidFill>
              </a:rPr>
              <a:t> data </a:t>
            </a:r>
            <a:r>
              <a:rPr lang="en-US" sz="1200" dirty="0" err="1">
                <a:solidFill>
                  <a:schemeClr val="dk1"/>
                </a:solidFill>
              </a:rPr>
              <a:t>tahun</a:t>
            </a:r>
            <a:r>
              <a:rPr lang="en-US" sz="1200" dirty="0">
                <a:solidFill>
                  <a:schemeClr val="dk1"/>
                </a:solidFill>
              </a:rPr>
              <a:t>, </a:t>
            </a:r>
            <a:r>
              <a:rPr lang="en-US" sz="1200" dirty="0" err="1">
                <a:solidFill>
                  <a:schemeClr val="dk1"/>
                </a:solidFill>
              </a:rPr>
              <a:t>bulan</a:t>
            </a:r>
            <a:r>
              <a:rPr lang="en-US" sz="1200" dirty="0">
                <a:solidFill>
                  <a:schemeClr val="dk1"/>
                </a:solidFill>
              </a:rPr>
              <a:t>, </a:t>
            </a:r>
            <a:r>
              <a:rPr lang="en-US" sz="1200" dirty="0" err="1">
                <a:solidFill>
                  <a:schemeClr val="dk1"/>
                </a:solidFill>
              </a:rPr>
              <a:t>minggu</a:t>
            </a:r>
            <a:r>
              <a:rPr lang="en-US" sz="1200" dirty="0">
                <a:solidFill>
                  <a:schemeClr val="dk1"/>
                </a:solidFill>
              </a:rPr>
              <a:t> dan </a:t>
            </a:r>
            <a:r>
              <a:rPr lang="en-US" sz="1200" dirty="0" err="1">
                <a:solidFill>
                  <a:schemeClr val="dk1"/>
                </a:solidFill>
              </a:rPr>
              <a:t>hari</a:t>
            </a:r>
            <a:r>
              <a:rPr lang="en-US" sz="1200" dirty="0">
                <a:solidFill>
                  <a:schemeClr val="dk1"/>
                </a:solidFill>
              </a:rPr>
              <a:t> </a:t>
            </a:r>
            <a:r>
              <a:rPr lang="en-US" sz="1200" dirty="0" err="1">
                <a:solidFill>
                  <a:schemeClr val="dk1"/>
                </a:solidFill>
              </a:rPr>
              <a:t>dari</a:t>
            </a:r>
            <a:r>
              <a:rPr lang="en-US" sz="1200" dirty="0">
                <a:solidFill>
                  <a:schemeClr val="dk1"/>
                </a:solidFill>
              </a:rPr>
              <a:t> data Timestamp.</a:t>
            </a:r>
            <a:endParaRPr lang="en-ID" sz="1200" dirty="0">
              <a:solidFill>
                <a:schemeClr val="dk1"/>
              </a:solidFill>
            </a:endParaRPr>
          </a:p>
        </p:txBody>
      </p:sp>
      <p:sp>
        <p:nvSpPr>
          <p:cNvPr id="2" name="Google Shape;115;p27">
            <a:extLst>
              <a:ext uri="{FF2B5EF4-FFF2-40B4-BE49-F238E27FC236}">
                <a16:creationId xmlns:a16="http://schemas.microsoft.com/office/drawing/2014/main" id="{0E8020BF-772D-2581-2FDE-8398F40262E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6" name="Picture 5">
            <a:extLst>
              <a:ext uri="{FF2B5EF4-FFF2-40B4-BE49-F238E27FC236}">
                <a16:creationId xmlns:a16="http://schemas.microsoft.com/office/drawing/2014/main" id="{C745FC54-21D1-1ECD-1151-1B1586124F06}"/>
              </a:ext>
            </a:extLst>
          </p:cNvPr>
          <p:cNvPicPr>
            <a:picLocks noChangeAspect="1"/>
          </p:cNvPicPr>
          <p:nvPr/>
        </p:nvPicPr>
        <p:blipFill>
          <a:blip r:embed="rId4"/>
          <a:stretch>
            <a:fillRect/>
          </a:stretch>
        </p:blipFill>
        <p:spPr>
          <a:xfrm>
            <a:off x="629770" y="990600"/>
            <a:ext cx="3352800" cy="1581150"/>
          </a:xfrm>
          <a:prstGeom prst="rect">
            <a:avLst/>
          </a:prstGeom>
        </p:spPr>
      </p:pic>
      <p:pic>
        <p:nvPicPr>
          <p:cNvPr id="8" name="Picture 7">
            <a:extLst>
              <a:ext uri="{FF2B5EF4-FFF2-40B4-BE49-F238E27FC236}">
                <a16:creationId xmlns:a16="http://schemas.microsoft.com/office/drawing/2014/main" id="{350A1ED1-4F72-7D41-1A2C-DA20446E1EC6}"/>
              </a:ext>
            </a:extLst>
          </p:cNvPr>
          <p:cNvPicPr>
            <a:picLocks noChangeAspect="1"/>
          </p:cNvPicPr>
          <p:nvPr/>
        </p:nvPicPr>
        <p:blipFill>
          <a:blip r:embed="rId5"/>
          <a:stretch>
            <a:fillRect/>
          </a:stretch>
        </p:blipFill>
        <p:spPr>
          <a:xfrm>
            <a:off x="629770" y="2666537"/>
            <a:ext cx="7409329" cy="1247115"/>
          </a:xfrm>
          <a:prstGeom prst="rect">
            <a:avLst/>
          </a:prstGeom>
        </p:spPr>
      </p:pic>
    </p:spTree>
    <p:extLst>
      <p:ext uri="{BB962C8B-B14F-4D97-AF65-F5344CB8AC3E}">
        <p14:creationId xmlns:p14="http://schemas.microsoft.com/office/powerpoint/2010/main" val="262793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31017" y="617237"/>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4. Feature Encoding</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200" dirty="0">
              <a:solidFill>
                <a:schemeClr val="dk1"/>
              </a:solidFill>
            </a:endParaRPr>
          </a:p>
        </p:txBody>
      </p:sp>
      <p:sp>
        <p:nvSpPr>
          <p:cNvPr id="2" name="Google Shape;115;p27">
            <a:extLst>
              <a:ext uri="{FF2B5EF4-FFF2-40B4-BE49-F238E27FC236}">
                <a16:creationId xmlns:a16="http://schemas.microsoft.com/office/drawing/2014/main" id="{0E8020BF-772D-2581-2FDE-8398F40262E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0335B833-117E-FAC7-73C5-0628CEEBE283}"/>
              </a:ext>
            </a:extLst>
          </p:cNvPr>
          <p:cNvPicPr>
            <a:picLocks noChangeAspect="1"/>
          </p:cNvPicPr>
          <p:nvPr/>
        </p:nvPicPr>
        <p:blipFill>
          <a:blip r:embed="rId4"/>
          <a:stretch>
            <a:fillRect/>
          </a:stretch>
        </p:blipFill>
        <p:spPr>
          <a:xfrm>
            <a:off x="649381" y="974911"/>
            <a:ext cx="1118907" cy="2976061"/>
          </a:xfrm>
          <a:prstGeom prst="rect">
            <a:avLst/>
          </a:prstGeom>
        </p:spPr>
      </p:pic>
      <p:pic>
        <p:nvPicPr>
          <p:cNvPr id="7" name="Picture 6">
            <a:extLst>
              <a:ext uri="{FF2B5EF4-FFF2-40B4-BE49-F238E27FC236}">
                <a16:creationId xmlns:a16="http://schemas.microsoft.com/office/drawing/2014/main" id="{E951C145-A452-C02C-7F14-6473CAE82C15}"/>
              </a:ext>
            </a:extLst>
          </p:cNvPr>
          <p:cNvPicPr>
            <a:picLocks noChangeAspect="1"/>
          </p:cNvPicPr>
          <p:nvPr/>
        </p:nvPicPr>
        <p:blipFill>
          <a:blip r:embed="rId5"/>
          <a:stretch>
            <a:fillRect/>
          </a:stretch>
        </p:blipFill>
        <p:spPr>
          <a:xfrm>
            <a:off x="1969390" y="974911"/>
            <a:ext cx="1298245" cy="1359617"/>
          </a:xfrm>
          <a:prstGeom prst="rect">
            <a:avLst/>
          </a:prstGeom>
        </p:spPr>
      </p:pic>
      <p:pic>
        <p:nvPicPr>
          <p:cNvPr id="10" name="Picture 9">
            <a:extLst>
              <a:ext uri="{FF2B5EF4-FFF2-40B4-BE49-F238E27FC236}">
                <a16:creationId xmlns:a16="http://schemas.microsoft.com/office/drawing/2014/main" id="{3D133158-972E-6C27-5B23-B1B4394B2E4B}"/>
              </a:ext>
            </a:extLst>
          </p:cNvPr>
          <p:cNvPicPr>
            <a:picLocks noChangeAspect="1"/>
          </p:cNvPicPr>
          <p:nvPr/>
        </p:nvPicPr>
        <p:blipFill>
          <a:blip r:embed="rId6"/>
          <a:stretch>
            <a:fillRect/>
          </a:stretch>
        </p:blipFill>
        <p:spPr>
          <a:xfrm>
            <a:off x="1969390" y="2768641"/>
            <a:ext cx="1298245" cy="1182331"/>
          </a:xfrm>
          <a:prstGeom prst="rect">
            <a:avLst/>
          </a:prstGeom>
        </p:spPr>
      </p:pic>
      <p:sp>
        <p:nvSpPr>
          <p:cNvPr id="11" name="TextBox 10">
            <a:extLst>
              <a:ext uri="{FF2B5EF4-FFF2-40B4-BE49-F238E27FC236}">
                <a16:creationId xmlns:a16="http://schemas.microsoft.com/office/drawing/2014/main" id="{E0CA5A2D-DB28-1DB1-33B5-A4A0735D7CDA}"/>
              </a:ext>
            </a:extLst>
          </p:cNvPr>
          <p:cNvSpPr txBox="1"/>
          <p:nvPr/>
        </p:nvSpPr>
        <p:spPr>
          <a:xfrm>
            <a:off x="231017" y="4168589"/>
            <a:ext cx="5169188" cy="646331"/>
          </a:xfrm>
          <a:prstGeom prst="rect">
            <a:avLst/>
          </a:prstGeom>
          <a:noFill/>
        </p:spPr>
        <p:txBody>
          <a:bodyPr wrap="square" rtlCol="0">
            <a:spAutoFit/>
          </a:bodyPr>
          <a:lstStyle/>
          <a:p>
            <a:pPr marL="285750" indent="-285750" algn="just">
              <a:buFont typeface="Arial" panose="020B0604020202020204" pitchFamily="34" charset="0"/>
              <a:buChar char="•"/>
            </a:pPr>
            <a:r>
              <a:rPr lang="en-ID" sz="1200" dirty="0" err="1"/>
              <a:t>Dikarenakan</a:t>
            </a:r>
            <a:r>
              <a:rPr lang="en-ID" sz="1200" dirty="0"/>
              <a:t> </a:t>
            </a:r>
            <a:r>
              <a:rPr lang="en-ID" sz="1200" dirty="0" err="1"/>
              <a:t>nilai</a:t>
            </a:r>
            <a:r>
              <a:rPr lang="en-ID" sz="1200" dirty="0"/>
              <a:t> unique yang </a:t>
            </a:r>
            <a:r>
              <a:rPr lang="en-ID" sz="1200" dirty="0" err="1"/>
              <a:t>cukup</a:t>
            </a:r>
            <a:r>
              <a:rPr lang="en-ID" sz="1200" dirty="0"/>
              <a:t> </a:t>
            </a:r>
            <a:r>
              <a:rPr lang="en-ID" sz="1200" dirty="0" err="1"/>
              <a:t>banyak</a:t>
            </a:r>
            <a:r>
              <a:rPr lang="en-ID" sz="1200" dirty="0"/>
              <a:t> pada </a:t>
            </a:r>
            <a:r>
              <a:rPr lang="en-ID" sz="1200" dirty="0" err="1"/>
              <a:t>kolom-kolom</a:t>
            </a:r>
            <a:r>
              <a:rPr lang="en-ID" sz="1200" dirty="0"/>
              <a:t> </a:t>
            </a:r>
            <a:r>
              <a:rPr lang="en-ID" sz="1200" dirty="0" err="1"/>
              <a:t>kategorik</a:t>
            </a:r>
            <a:r>
              <a:rPr lang="en-ID" sz="1200" dirty="0"/>
              <a:t>, </a:t>
            </a:r>
            <a:r>
              <a:rPr lang="en-ID" sz="1200" dirty="0" err="1"/>
              <a:t>maka</a:t>
            </a:r>
            <a:r>
              <a:rPr lang="en-ID" sz="1200" dirty="0"/>
              <a:t> </a:t>
            </a:r>
            <a:r>
              <a:rPr lang="en-ID" sz="1200" dirty="0" err="1"/>
              <a:t>kolom</a:t>
            </a:r>
            <a:r>
              <a:rPr lang="en-ID" sz="1200" dirty="0"/>
              <a:t> feature yang </a:t>
            </a:r>
            <a:r>
              <a:rPr lang="en-ID" sz="1200" dirty="0" err="1"/>
              <a:t>diencoding</a:t>
            </a:r>
            <a:r>
              <a:rPr lang="en-ID" sz="1200" dirty="0"/>
              <a:t> </a:t>
            </a:r>
            <a:r>
              <a:rPr lang="en-ID" sz="1200" dirty="0" err="1"/>
              <a:t>adalah</a:t>
            </a:r>
            <a:r>
              <a:rPr lang="en-ID" sz="1200" dirty="0"/>
              <a:t> category </a:t>
            </a:r>
            <a:r>
              <a:rPr lang="en-ID" sz="1200" dirty="0" err="1"/>
              <a:t>saja</a:t>
            </a:r>
            <a:r>
              <a:rPr lang="en-ID" sz="1200" dirty="0"/>
              <a:t>.</a:t>
            </a:r>
          </a:p>
          <a:p>
            <a:pPr marL="285750" indent="-285750" algn="just">
              <a:buFont typeface="Arial" panose="020B0604020202020204" pitchFamily="34" charset="0"/>
              <a:buChar char="•"/>
            </a:pPr>
            <a:r>
              <a:rPr lang="en-ID" sz="1200" dirty="0"/>
              <a:t>Kolom Gender dan Clicked on Ad </a:t>
            </a:r>
            <a:r>
              <a:rPr lang="en-ID" sz="1200" dirty="0" err="1"/>
              <a:t>dilakukan</a:t>
            </a:r>
            <a:r>
              <a:rPr lang="en-ID" sz="1200" dirty="0"/>
              <a:t> Label Encoding.</a:t>
            </a:r>
          </a:p>
        </p:txBody>
      </p:sp>
      <p:pic>
        <p:nvPicPr>
          <p:cNvPr id="14" name="Picture 13">
            <a:extLst>
              <a:ext uri="{FF2B5EF4-FFF2-40B4-BE49-F238E27FC236}">
                <a16:creationId xmlns:a16="http://schemas.microsoft.com/office/drawing/2014/main" id="{90C3FBA0-F2AE-B661-1CEB-12D1AC181C54}"/>
              </a:ext>
            </a:extLst>
          </p:cNvPr>
          <p:cNvPicPr>
            <a:picLocks noChangeAspect="1"/>
          </p:cNvPicPr>
          <p:nvPr/>
        </p:nvPicPr>
        <p:blipFill>
          <a:blip r:embed="rId7"/>
          <a:stretch>
            <a:fillRect/>
          </a:stretch>
        </p:blipFill>
        <p:spPr>
          <a:xfrm>
            <a:off x="5079640" y="974911"/>
            <a:ext cx="3511196" cy="2459455"/>
          </a:xfrm>
          <a:prstGeom prst="rect">
            <a:avLst/>
          </a:prstGeom>
        </p:spPr>
      </p:pic>
    </p:spTree>
    <p:extLst>
      <p:ext uri="{BB962C8B-B14F-4D97-AF65-F5344CB8AC3E}">
        <p14:creationId xmlns:p14="http://schemas.microsoft.com/office/powerpoint/2010/main" val="33045896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1834</Words>
  <Application>Microsoft Office PowerPoint</Application>
  <PresentationFormat>On-screen Show (16:9)</PresentationFormat>
  <Paragraphs>262</Paragraphs>
  <Slides>28</Slides>
  <Notes>28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5" baseType="lpstr">
      <vt:lpstr>Cambria Math</vt:lpstr>
      <vt:lpstr>Roboto</vt:lpstr>
      <vt:lpstr>Arial</vt:lpstr>
      <vt:lpstr>Dosis</vt:lpstr>
      <vt:lpstr>Simple Light</vt:lpstr>
      <vt:lpstr>Simple Light</vt:lpstr>
      <vt:lpstr>Bitmap Image</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&amp; Preprocessing</vt:lpstr>
      <vt:lpstr>Data Cleaning &amp; Preprocessing</vt:lpstr>
      <vt:lpstr>Data Cleaning &amp; Preprocessing</vt:lpstr>
      <vt:lpstr>Data Cleaning &amp; Preprocessing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Business Recommendation &amp; Simulation</vt:lpstr>
      <vt:lpstr>Business Recommendation &amp; Simulation</vt:lpstr>
      <vt:lpstr>Business Recommendation &amp; Simulation</vt:lpstr>
      <vt:lpstr>Business Recommendation &amp; Simulation</vt:lpstr>
      <vt:lpstr>Business Recommendation &amp; Simulation</vt:lpstr>
      <vt:lpstr>Business Recommendation &amp;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Hendri Angkasa</dc:creator>
  <cp:lastModifiedBy>Hendri</cp:lastModifiedBy>
  <cp:revision>3</cp:revision>
  <dcterms:modified xsi:type="dcterms:W3CDTF">2022-12-29T14:17:12Z</dcterms:modified>
</cp:coreProperties>
</file>